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76" r:id="rId3"/>
    <p:sldId id="277" r:id="rId4"/>
    <p:sldId id="278" r:id="rId5"/>
    <p:sldId id="279" r:id="rId6"/>
    <p:sldId id="280" r:id="rId7"/>
    <p:sldId id="314" r:id="rId8"/>
    <p:sldId id="281" r:id="rId9"/>
    <p:sldId id="282" r:id="rId10"/>
    <p:sldId id="315"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 id="301" r:id="rId30"/>
    <p:sldId id="302" r:id="rId31"/>
    <p:sldId id="303" r:id="rId32"/>
    <p:sldId id="304" r:id="rId33"/>
    <p:sldId id="305" r:id="rId34"/>
    <p:sldId id="306" r:id="rId35"/>
    <p:sldId id="307" r:id="rId36"/>
    <p:sldId id="308" r:id="rId37"/>
    <p:sldId id="309" r:id="rId38"/>
    <p:sldId id="310" r:id="rId39"/>
    <p:sldId id="311" r:id="rId40"/>
    <p:sldId id="312" r:id="rId41"/>
    <p:sldId id="313" r:id="rId42"/>
    <p:sldId id="271" r:id="rId43"/>
    <p:sldId id="275" r:id="rId44"/>
    <p:sldId id="257" r:id="rId45"/>
    <p:sldId id="258" r:id="rId46"/>
    <p:sldId id="260" r:id="rId47"/>
    <p:sldId id="261" r:id="rId48"/>
    <p:sldId id="259" r:id="rId49"/>
    <p:sldId id="262" r:id="rId50"/>
    <p:sldId id="263" r:id="rId51"/>
    <p:sldId id="272" r:id="rId52"/>
    <p:sldId id="264" r:id="rId53"/>
    <p:sldId id="265" r:id="rId54"/>
    <p:sldId id="266" r:id="rId55"/>
    <p:sldId id="273" r:id="rId56"/>
    <p:sldId id="267" r:id="rId57"/>
    <p:sldId id="268" r:id="rId58"/>
    <p:sldId id="269" r:id="rId59"/>
    <p:sldId id="274" r:id="rId60"/>
    <p:sldId id="270" r:id="rId6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без заголовка" id="{B74AF39E-925E-45C8-B19A-1F0EE9E61D8B}">
          <p14:sldIdLst>
            <p14:sldId id="256"/>
            <p14:sldId id="276"/>
            <p14:sldId id="277"/>
            <p14:sldId id="278"/>
            <p14:sldId id="279"/>
            <p14:sldId id="280"/>
            <p14:sldId id="314"/>
            <p14:sldId id="281"/>
            <p14:sldId id="282"/>
            <p14:sldId id="315"/>
            <p14:sldId id="283"/>
            <p14:sldId id="284"/>
            <p14:sldId id="285"/>
            <p14:sldId id="286"/>
            <p14:sldId id="287"/>
            <p14:sldId id="288"/>
            <p14:sldId id="289"/>
            <p14:sldId id="290"/>
            <p14:sldId id="291"/>
            <p14:sldId id="292"/>
            <p14:sldId id="293"/>
            <p14:sldId id="294"/>
            <p14:sldId id="295"/>
            <p14:sldId id="296"/>
            <p14:sldId id="297"/>
            <p14:sldId id="298"/>
            <p14:sldId id="299"/>
            <p14:sldId id="300"/>
            <p14:sldId id="301"/>
            <p14:sldId id="302"/>
            <p14:sldId id="303"/>
            <p14:sldId id="304"/>
            <p14:sldId id="305"/>
            <p14:sldId id="306"/>
            <p14:sldId id="307"/>
            <p14:sldId id="308"/>
            <p14:sldId id="309"/>
            <p14:sldId id="310"/>
            <p14:sldId id="311"/>
            <p14:sldId id="312"/>
            <p14:sldId id="313"/>
            <p14:sldId id="271"/>
            <p14:sldId id="275"/>
            <p14:sldId id="257"/>
            <p14:sldId id="258"/>
            <p14:sldId id="260"/>
            <p14:sldId id="261"/>
            <p14:sldId id="259"/>
            <p14:sldId id="262"/>
            <p14:sldId id="263"/>
            <p14:sldId id="272"/>
            <p14:sldId id="264"/>
            <p14:sldId id="265"/>
            <p14:sldId id="266"/>
            <p14:sldId id="273"/>
            <p14:sldId id="267"/>
            <p14:sldId id="268"/>
            <p14:sldId id="269"/>
            <p14:sldId id="274"/>
            <p14:sldId id="270"/>
          </p14:sldIdLst>
        </p14:section>
      </p14:sectionLst>
    </p:ext>
    <p:ext uri="{EFAFB233-063F-42B5-8137-9DF3F51BA10A}">
      <p15:sldGuideLst xmlns:p15="http://schemas.microsoft.com/office/powerpoint/2012/main">
        <p15:guide id="1" orient="horz" pos="3793"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092" y="84"/>
      </p:cViewPr>
      <p:guideLst>
        <p:guide orient="horz" pos="3793"/>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02.09.2019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4085513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02.09.2019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108573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02.09.2019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2200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02.09.2019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6482098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02.09.2019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65723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02.09.2019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0515966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02.09.2019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9071411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02.09.2019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4192502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02.09.2019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863315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02.09.2019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265914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02.09.2019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146011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02.09.2019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618115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B106E36-FD25-4E2D-B0AA-010F637433A0}" type="datetimeFigureOut">
              <a:rPr lang="ru-RU" smtClean="0"/>
              <a:pPr/>
              <a:t>02.09.2019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4226492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6E36-FD25-4E2D-B0AA-010F637433A0}" type="datetimeFigureOut">
              <a:rPr lang="ru-RU" smtClean="0"/>
              <a:pPr/>
              <a:t>02.09.2019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490615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02.09.2019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93255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02.09.2019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552644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106E36-FD25-4E2D-B0AA-010F637433A0}" type="datetimeFigureOut">
              <a:rPr lang="ru-RU" smtClean="0"/>
              <a:pPr/>
              <a:t>02.09.2019</a:t>
            </a:fld>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725C68B6-61C2-468F-89AB-4B9F7531AA68}" type="slidenum">
              <a:rPr lang="ru-RU" smtClean="0"/>
              <a:pPr/>
              <a:t>‹#›</a:t>
            </a:fld>
            <a:endParaRPr lang="ru-RU"/>
          </a:p>
        </p:txBody>
      </p:sp>
    </p:spTree>
    <p:extLst>
      <p:ext uri="{BB962C8B-B14F-4D97-AF65-F5344CB8AC3E}">
        <p14:creationId xmlns:p14="http://schemas.microsoft.com/office/powerpoint/2010/main" val="331683938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hyperlink" Target="https://kk.wikipedia.org/wiki/%D0%90%D0%BC%D0%B0%D0%BD%D0%B6%D0%BE%D0%BB%D0%BE%D0%B2_%D0%A1%D0%B0%D0%B4%D1%8B%D2%9B" TargetMode="External"/><Relationship Id="rId2" Type="http://schemas.openxmlformats.org/officeDocument/2006/relationships/hyperlink" Target="https://kk.wikipedia.org/wiki/%D0%91%D0%B0%D0%BB%D0%B0%D2%9B%D0%B0%D0%B5%D0%B2_%D0%9C%D3%99%D1%83%D0%BB%D0%B5%D0%BD_%D0%91%D0%B0%D0%BB%D0%B0%D2%9B%D0%B0%D0%B9%D2%B1%D0%BB%D1%8B" TargetMode="External"/><Relationship Id="rId1" Type="http://schemas.openxmlformats.org/officeDocument/2006/relationships/slideLayout" Target="../slideLayouts/slideLayout8.xml"/><Relationship Id="rId4" Type="http://schemas.openxmlformats.org/officeDocument/2006/relationships/hyperlink" Target="https://kk.wikipedia.org/wiki/%D0%9A%D0%B5%D2%A3%D0%B5%D1%81%D0%B1%D0%B0%D0%B5%D0%B2_%D0%86%D1%81%D0%BC%D0%B5%D1%82"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kk.wikipedia.org/wiki/%D0%A1%D1%8B%D0%B7%D0%B4%D1%8B%D2%9B%D0%BE%D0%B2%D0%B0_%D0%A0%D3%99%D0%B1%D0%B8%D2%93%D0%B0_%D2%92%D0%B0%D0%BB%D0%B8%D2%9B%D1%8B%D0%B7%D1%8B" TargetMode="Externa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3" Type="http://schemas.openxmlformats.org/officeDocument/2006/relationships/hyperlink" Target="https://kk.wikipedia.org/wiki/%D3%98%D0%B1%D1%96%D0%BB%D2%93%D0%B0%D0%B7%D1%8B_%D0%91%D0%B0%D2%BB%D0%B0%D0%B4%D2%AF%D1%80_%D0%A5%D0%B0%D0%BD" TargetMode="External"/><Relationship Id="rId2" Type="http://schemas.openxmlformats.org/officeDocument/2006/relationships/hyperlink" Target="https://kk.wikipedia.org/w/index.php?title=%D2%9A%D0%B0%D0%B7%D0%B0%D2%9B_%D3%98%D0%B4%D0%B5%D0%B1%D0%B8_%D0%A2%D1%96%D0%BB%D1%96&amp;action=edit&amp;redlink=1" TargetMode="External"/><Relationship Id="rId1" Type="http://schemas.openxmlformats.org/officeDocument/2006/relationships/slideLayout" Target="../slideLayouts/slideLayout8.xml"/><Relationship Id="rId5" Type="http://schemas.openxmlformats.org/officeDocument/2006/relationships/hyperlink" Target="https://kk.wikipedia.org/w/index.php?title=%D3%98%D0%B1%D1%96%D0%BB%D2%93%D0%B0%D0%B7%D1%8B_%D0%91%D0%B0%D2%BB%D0%B0%D0%B4%D1%83%D1%80%D1%85%D0%B0%D0%BD%D0%BD%D1%8B%D2%A3&amp;action=edit&amp;redlink=1" TargetMode="External"/><Relationship Id="rId4" Type="http://schemas.openxmlformats.org/officeDocument/2006/relationships/hyperlink" Target="https://kk.wikipedia.org/wiki/%D2%9A%D0%B0%D0%B4%D1%8B%D1%80%D2%93%D0%B0%D0%BB%D0%B8_%D0%96%D0%B0%D0%BB%D0%B0%D0%B9%D1%8B%D1%80"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kk.wikipedia.org/wiki/%D0%AB%D0%B1%D1%8B%D1%80%D0%B0%D0%B9_%D0%90%D0%BB%D1%82%D1%8B%D0%BD%D1%81%D0%B0%D1%80%D0%B8%D0%BD" TargetMode="External"/><Relationship Id="rId2" Type="http://schemas.openxmlformats.org/officeDocument/2006/relationships/hyperlink" Target="https://kk.wikipedia.org/wiki/%D0%A8%D0%BE%D2%9B%D0%B0%D0%BD_%D0%A8%D1%8B%D2%A3%D2%93%D1%8B%D1%81%D2%B1%D0%BB%D1%8B_%D0%A3%D3%99%D0%BB%D0%B8%D1%85%D0%B0%D0%BD%D0%BE%D0%B2" TargetMode="External"/><Relationship Id="rId1" Type="http://schemas.openxmlformats.org/officeDocument/2006/relationships/slideLayout" Target="../slideLayouts/slideLayout8.xml"/><Relationship Id="rId5" Type="http://schemas.openxmlformats.org/officeDocument/2006/relationships/hyperlink" Target="https://kk.wikipedia.org/w/index.php?title=%D2%9A%D0%B0%D0%B7%D0%B0%D2%9B_%D0%B0%D0%B2%D1%82%D0%BE%D1%80%D0%BB%D0%B0%D1%80%D1%8B&amp;action=edit&amp;redlink=1" TargetMode="External"/><Relationship Id="rId4" Type="http://schemas.openxmlformats.org/officeDocument/2006/relationships/hyperlink" Target="https://kk.wikipedia.org/wiki/%D0%90%D0%B1%D0%B0%D0%B9"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hyperlink" Target="https://kk.wikipedia.org/wiki/%D0%9E%D0%BC%D0%B1%D1%8B" TargetMode="Externa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hyperlink" Target="https://kk.wikipedia.org/wiki/%D0%95%D1%80_%D0%A2%D0%B0%D1%80%D2%93%D1%8B%D0%BD" TargetMode="External"/><Relationship Id="rId2" Type="http://schemas.openxmlformats.org/officeDocument/2006/relationships/hyperlink" Target="https://kk.wikipedia.org/wiki/%D0%9A%D3%A9%D1%80%D0%BA%D0%B5%D0%BC_%D3%99%D0%B4%D0%B5%D0%B1%D0%B8%D0%B5%D1%82_%D1%81%D1%82%D0%B8%D0%BB%D1%96"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3" Type="http://schemas.openxmlformats.org/officeDocument/2006/relationships/hyperlink" Target="https://kk.wikipedia.org/wiki/%D3%98%D0%B4%D0%B5%D0%B1%D0%B8%D0%B5%D1%82" TargetMode="External"/><Relationship Id="rId2" Type="http://schemas.openxmlformats.org/officeDocument/2006/relationships/hyperlink" Target="https://kk.wikipedia.org/w/index.php?title=%D2%92%D1%8B%D0%BB%D1%8B%D0%BC%D0%B8&amp;action=edit&amp;redlink=1" TargetMode="External"/><Relationship Id="rId1" Type="http://schemas.openxmlformats.org/officeDocument/2006/relationships/slideLayout" Target="../slideLayouts/slideLayout8.xml"/><Relationship Id="rId5" Type="http://schemas.openxmlformats.org/officeDocument/2006/relationships/hyperlink" Target="https://kk.wikipedia.org/wiki/%D0%93%D0%B5%D0%BE%D0%B3%D1%80%D0%B0%D1%84%D0%B8%D1%8F" TargetMode="External"/><Relationship Id="rId4" Type="http://schemas.openxmlformats.org/officeDocument/2006/relationships/hyperlink" Target="https://kk.wikipedia.org/wiki/%D0%A2%D0%B0%D0%B1%D0%B8%D2%93%D0%B0%D1%82"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15616" y="692696"/>
            <a:ext cx="6696744" cy="4824536"/>
          </a:xfrm>
        </p:spPr>
        <p:txBody>
          <a:bodyPr>
            <a:normAutofit/>
          </a:bodyPr>
          <a:lstStyle/>
          <a:p>
            <a:pPr algn="ctr"/>
            <a:endParaRPr lang="kk-KZ" sz="3600" b="1" dirty="0" smtClean="0"/>
          </a:p>
          <a:p>
            <a:pPr algn="ctr"/>
            <a:endParaRPr lang="kk-KZ" sz="3600" b="1" dirty="0"/>
          </a:p>
          <a:p>
            <a:pPr algn="ctr"/>
            <a:endParaRPr lang="kk-KZ" sz="3600" b="1" dirty="0" smtClean="0"/>
          </a:p>
          <a:p>
            <a:pPr algn="ctr"/>
            <a:endParaRPr lang="kk-KZ" sz="3600" b="1" dirty="0" smtClean="0"/>
          </a:p>
          <a:p>
            <a:pPr algn="ctr"/>
            <a:endParaRPr lang="ru-RU" sz="3600" b="1" dirty="0"/>
          </a:p>
        </p:txBody>
      </p:sp>
      <p:sp>
        <p:nvSpPr>
          <p:cNvPr id="6" name="AutoShape 2" descr="Фотограф работает на Cumputer, вид сверху Фото со стока"/>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35" y="7936"/>
            <a:ext cx="8912017" cy="6733432"/>
          </a:xfrm>
          <a:prstGeom prst="rect">
            <a:avLst/>
          </a:prstGeom>
        </p:spPr>
      </p:pic>
      <p:sp>
        <p:nvSpPr>
          <p:cNvPr id="8" name="Прямоугольник 7"/>
          <p:cNvSpPr/>
          <p:nvPr/>
        </p:nvSpPr>
        <p:spPr>
          <a:xfrm>
            <a:off x="1475656" y="692696"/>
            <a:ext cx="6336704" cy="1569660"/>
          </a:xfrm>
          <a:prstGeom prst="rect">
            <a:avLst/>
          </a:prstGeom>
        </p:spPr>
        <p:txBody>
          <a:bodyPr wrap="square">
            <a:spAutoFit/>
          </a:bodyPr>
          <a:lstStyle/>
          <a:p>
            <a:pPr algn="ctr"/>
            <a:r>
              <a:rPr lang="kk-KZ" sz="4800" b="1" dirty="0"/>
              <a:t>Стилистика ғылымы туралы түсінік</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9" y="548680"/>
            <a:ext cx="6273744" cy="5492682"/>
          </a:xfrm>
        </p:spPr>
        <p:txBody>
          <a:bodyPr/>
          <a:lstStyle/>
          <a:p>
            <a:r>
              <a:rPr lang="kk-KZ" sz="3200" dirty="0">
                <a:latin typeface="Times New Roman" panose="02020603050405020304" pitchFamily="18" charset="0"/>
                <a:cs typeface="Times New Roman" panose="02020603050405020304" pitchFamily="18" charset="0"/>
              </a:rPr>
              <a:t>Сондай-ақ сөз сөзжасам саласының да тікелей объектісі. Әр түрлі тәсілдермен жаңа сөз жасау, сөз мағынасының өзгеруі арқылы жаңа сөздің пайда болуы, сөйтіп, тілдің сөздік құрамын байыту процесі де сөзге тікелей қатысты қасиеттер болып табылады </a:t>
            </a:r>
            <a:endParaRPr lang="ru-RU" sz="32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382681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9" y="548680"/>
            <a:ext cx="6273744" cy="5492682"/>
          </a:xfrm>
        </p:spPr>
        <p:txBody>
          <a:bodyPr>
            <a:normAutofit/>
          </a:bodyPr>
          <a:lstStyle/>
          <a:p>
            <a:r>
              <a:rPr lang="kk-KZ" sz="2400" dirty="0">
                <a:latin typeface="Times New Roman" pitchFamily="18" charset="0"/>
                <a:cs typeface="Times New Roman" pitchFamily="18" charset="0"/>
              </a:rPr>
              <a:t>XVIII-XIX ғасырларда қазақтың жазба әдебиеті, әдеби тіл болғандығы  бүгін де талас тудырмайды. Бұқар жырау, Ақтамберді, Жанкісі, Шал, Дулат, Шортанбай, Шернияз, Махамбет т.б. көркем туындылары өз кезінде кітап болып басылмаса да, замандастарына, кейінгі ұрпаққа жазу арқылы жетпесе де, олардың шығармаларының жазба әдебиетке тәндік қасиеттеріне, авторларының белгілі екеніне қарап, оларды жазба әдебиет өкілдері деп танимыз. Сөйлеу тіл мен жазба тіл – жалпы тілдің өмір сүру формалары</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372729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7" y="548680"/>
            <a:ext cx="6561776" cy="5492682"/>
          </a:xfrm>
        </p:spPr>
        <p:txBody>
          <a:bodyPr>
            <a:normAutofit/>
          </a:bodyPr>
          <a:lstStyle/>
          <a:p>
            <a:r>
              <a:rPr lang="kk-KZ" sz="2400" dirty="0"/>
              <a:t>Қазақ халқының халық болып, жеке </a:t>
            </a:r>
            <a:r>
              <a:rPr lang="kk-KZ" sz="2400" dirty="0" smtClean="0"/>
              <a:t>мемлекет </a:t>
            </a:r>
            <a:r>
              <a:rPr lang="kk-KZ" sz="2400" dirty="0"/>
              <a:t>құрап, тарих сахнасынан орын алуы XY ғасырдың аяғында Керей мен Жәнібек сұлтандар бастаған бірнеше тайпалардың Өзбек хандығынан бөлініп көшіп, Жетісудағы өзге тайпалармен бірігіп, қазақ хандығының құрылуымен байланысты екендігі, тарихи әдебиеттерден белгілі. Сол халықты құраған ру-тайпалардың тілі немесе оған дейінгі тайпалық одақтардың тілдік үлгілері мен дәстүрлері әдеби тілдің қалыптасуына, өркендеуіне негіз болды. </a:t>
            </a:r>
            <a:endParaRPr lang="ru-RU" sz="2400" dirty="0"/>
          </a:p>
        </p:txBody>
      </p:sp>
    </p:spTree>
    <p:extLst>
      <p:ext uri="{BB962C8B-B14F-4D97-AF65-F5344CB8AC3E}">
        <p14:creationId xmlns:p14="http://schemas.microsoft.com/office/powerpoint/2010/main" val="1078206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9" y="548680"/>
            <a:ext cx="6633784" cy="5492682"/>
          </a:xfrm>
        </p:spPr>
        <p:txBody>
          <a:bodyPr>
            <a:normAutofit/>
          </a:bodyPr>
          <a:lstStyle/>
          <a:p>
            <a:r>
              <a:rPr lang="kk-KZ" sz="2400" dirty="0"/>
              <a:t>Сондай-ақ көне түрік әдеби тілі Орхон-Енисей- Талас жазба ескерткіштері болсын, Қараханид тұсындағы жазба мұралар болсын, Алтын Орда, Шағатай хандықтары мен ұлыстарында жазылған мұралар мен қыпшақ жазбалары болсын және олардың тілі әдеби тіл екені ешбір дау туғызбайды.</a:t>
            </a:r>
            <a:endParaRPr lang="ru-RU" sz="2400" dirty="0"/>
          </a:p>
        </p:txBody>
      </p:sp>
    </p:spTree>
    <p:extLst>
      <p:ext uri="{BB962C8B-B14F-4D97-AF65-F5344CB8AC3E}">
        <p14:creationId xmlns:p14="http://schemas.microsoft.com/office/powerpoint/2010/main" val="2665676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9" y="476673"/>
            <a:ext cx="6633784" cy="5564690"/>
          </a:xfrm>
        </p:spPr>
        <p:txBody>
          <a:bodyPr>
            <a:normAutofit/>
          </a:bodyPr>
          <a:lstStyle/>
          <a:p>
            <a:r>
              <a:rPr lang="kk-KZ" sz="2400" dirty="0"/>
              <a:t>Әдеби тілдің орфографиялық нормаларын жетілдіре түсуде көркем әдебиеттің, газет-журналдың, ғылыми әдебиеттің, жалпы оқу-ағарту ісінің орны ерекше. Жеке сөздер, тіркестер, сөйлем құрылыстары тілдің ішкі заңдылықтары негізінде жазба әдебиеттің әр салалары арқылы сыртқы тұлғасы жағынан тұрақталып, жұрттың бәріне ортақ бола бастайды. Бұл істе емле ережелерінің жиынтығы, орфографиялық сөздік сияқты құралдардың атқаратын қызметі зор. </a:t>
            </a:r>
            <a:endParaRPr lang="ru-RU" sz="2400" dirty="0"/>
          </a:p>
          <a:p>
            <a:endParaRPr lang="ru-RU" dirty="0"/>
          </a:p>
        </p:txBody>
      </p:sp>
    </p:spTree>
    <p:extLst>
      <p:ext uri="{BB962C8B-B14F-4D97-AF65-F5344CB8AC3E}">
        <p14:creationId xmlns:p14="http://schemas.microsoft.com/office/powerpoint/2010/main" val="3969780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3" y="548680"/>
            <a:ext cx="6417760" cy="5492682"/>
          </a:xfrm>
        </p:spPr>
        <p:txBody>
          <a:bodyPr>
            <a:normAutofit/>
          </a:bodyPr>
          <a:lstStyle/>
          <a:p>
            <a:r>
              <a:rPr lang="kk-KZ" sz="2400" dirty="0"/>
              <a:t>Жазба тіл нормаларына қарағанда сөйлеу тілде жеке сөздер болсын, сөз тұлғалары болсын тезірек өзгеріп отыратыны белгілі. Мысалы, </a:t>
            </a:r>
            <a:r>
              <a:rPr lang="kk-KZ" sz="2400" b="1" i="1" dirty="0"/>
              <a:t>алып кел</a:t>
            </a:r>
            <a:r>
              <a:rPr lang="kk-KZ" sz="2400" dirty="0"/>
              <a:t> – әкел, </a:t>
            </a:r>
            <a:r>
              <a:rPr lang="kk-KZ" sz="2400" b="1" i="1" dirty="0"/>
              <a:t>алып бер</a:t>
            </a:r>
            <a:r>
              <a:rPr lang="kk-KZ" sz="2400" dirty="0"/>
              <a:t> – әпер, </a:t>
            </a:r>
            <a:r>
              <a:rPr lang="kk-KZ" sz="2400" b="1" i="1" dirty="0"/>
              <a:t>барамын</a:t>
            </a:r>
            <a:r>
              <a:rPr lang="kk-KZ" sz="2400" dirty="0"/>
              <a:t> – барам, </a:t>
            </a:r>
            <a:r>
              <a:rPr lang="kk-KZ" sz="2400" b="1" i="1" dirty="0"/>
              <a:t>келгенге шейін</a:t>
            </a:r>
            <a:r>
              <a:rPr lang="kk-KZ" sz="2400" dirty="0"/>
              <a:t> – келгенше, </a:t>
            </a:r>
            <a:r>
              <a:rPr lang="kk-KZ" sz="2400" b="1" i="1" dirty="0"/>
              <a:t>бұл жақ</a:t>
            </a:r>
            <a:r>
              <a:rPr lang="kk-KZ" sz="2400" dirty="0"/>
              <a:t> – бұ жақ – бұйақ, </a:t>
            </a:r>
            <a:r>
              <a:rPr lang="kk-KZ" sz="2400" b="1" i="1" dirty="0"/>
              <a:t>келгеннен соң</a:t>
            </a:r>
            <a:r>
              <a:rPr lang="kk-KZ" sz="2400" dirty="0"/>
              <a:t> – келген соң – келгесін т.б. параллельдердің кейінгі сыңарлары сөйлеу тілде туған. Тілдің даму барысында жазба тіл ондай өзгерістердің кейбірін қабылдап алып, әдеби нормаға айналдырады да, кейбірін қабылдамайды.  </a:t>
            </a:r>
            <a:endParaRPr lang="ru-RU" sz="2400" dirty="0"/>
          </a:p>
          <a:p>
            <a:endParaRPr lang="ru-RU" dirty="0"/>
          </a:p>
        </p:txBody>
      </p:sp>
    </p:spTree>
    <p:extLst>
      <p:ext uri="{BB962C8B-B14F-4D97-AF65-F5344CB8AC3E}">
        <p14:creationId xmlns:p14="http://schemas.microsoft.com/office/powerpoint/2010/main" val="3572330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1" y="548680"/>
            <a:ext cx="6345752" cy="5492682"/>
          </a:xfrm>
        </p:spPr>
        <p:txBody>
          <a:bodyPr>
            <a:normAutofit/>
          </a:bodyPr>
          <a:lstStyle/>
          <a:p>
            <a:r>
              <a:rPr lang="kk-KZ" sz="2800" dirty="0">
                <a:latin typeface="Times New Roman" panose="02020603050405020304" pitchFamily="18" charset="0"/>
                <a:cs typeface="Times New Roman" panose="02020603050405020304" pitchFamily="18" charset="0"/>
              </a:rPr>
              <a:t>Тілдік құрылымның деңгейлері тіл білімінде фонетикалық, лексикалық, морфологиялық, синтаксистік болып бөлінеді де, әрқайсысының өзіне тән тілдік элементтерінің жүйесі болады және ол тілдік элементтер сол жүйенің мүшелері ретінде ойға қатысты белгілі жүк көтеріп, өз ішінде әр алуан қызмет </a:t>
            </a:r>
            <a:r>
              <a:rPr lang="kk-KZ" sz="2800" dirty="0" smtClean="0">
                <a:latin typeface="Times New Roman" panose="02020603050405020304" pitchFamily="18" charset="0"/>
                <a:cs typeface="Times New Roman" panose="02020603050405020304" pitchFamily="18" charset="0"/>
              </a:rPr>
              <a:t>атқарады</a:t>
            </a:r>
            <a:r>
              <a:rPr lang="en-US"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8481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1" y="620688"/>
            <a:ext cx="6705792" cy="5420674"/>
          </a:xfrm>
        </p:spPr>
        <p:txBody>
          <a:bodyPr>
            <a:normAutofit/>
          </a:bodyPr>
          <a:lstStyle/>
          <a:p>
            <a:r>
              <a:rPr lang="kk-KZ" sz="2400" dirty="0">
                <a:latin typeface="Times New Roman" panose="02020603050405020304" pitchFamily="18" charset="0"/>
                <a:cs typeface="Times New Roman" panose="02020603050405020304" pitchFamily="18" charset="0"/>
              </a:rPr>
              <a:t>Әдеби тілдің нормалары да қоғамдық өмірге, оның өзгерісіне сай өзгеріп, дамып отырады. Мысалы, бір дәуірдегі қазақтың әдеби тілінде </a:t>
            </a:r>
            <a:r>
              <a:rPr lang="kk-KZ" sz="2400" b="1" dirty="0">
                <a:solidFill>
                  <a:schemeClr val="tx1"/>
                </a:solidFill>
                <a:latin typeface="Times New Roman" panose="02020603050405020304" pitchFamily="18" charset="0"/>
                <a:cs typeface="Times New Roman" panose="02020603050405020304" pitchFamily="18" charset="0"/>
              </a:rPr>
              <a:t>болыс, старшын, төбе би, болыс сайлау, әмеңгер, құн төлеу </a:t>
            </a:r>
            <a:r>
              <a:rPr lang="kk-KZ" sz="2400" dirty="0">
                <a:latin typeface="Times New Roman" panose="02020603050405020304" pitchFamily="18" charset="0"/>
                <a:cs typeface="Times New Roman" panose="02020603050405020304" pitchFamily="18" charset="0"/>
              </a:rPr>
              <a:t>сияқты сөздер норма болса, қазіргі қазақ әдеби тілінен олар шығып қалды, керісінше </a:t>
            </a:r>
            <a:r>
              <a:rPr lang="kk-KZ" sz="2400" b="1" dirty="0">
                <a:solidFill>
                  <a:schemeClr val="tx1"/>
                </a:solidFill>
                <a:latin typeface="Times New Roman" panose="02020603050405020304" pitchFamily="18" charset="0"/>
                <a:cs typeface="Times New Roman" panose="02020603050405020304" pitchFamily="18" charset="0"/>
              </a:rPr>
              <a:t>депутат, дауыс беру, оқулық, оқырман, аялдама, тоңазытқыш </a:t>
            </a:r>
            <a:r>
              <a:rPr lang="kk-KZ" sz="2400" dirty="0">
                <a:latin typeface="Times New Roman" panose="02020603050405020304" pitchFamily="18" charset="0"/>
                <a:cs typeface="Times New Roman" panose="02020603050405020304" pitchFamily="18" charset="0"/>
              </a:rPr>
              <a:t>сияқты сөздер жаңа кезеңдегі нормалар.</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3652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5" y="692696"/>
            <a:ext cx="6129728" cy="5348666"/>
          </a:xfrm>
        </p:spPr>
        <p:txBody>
          <a:bodyPr>
            <a:normAutofit/>
          </a:bodyPr>
          <a:lstStyle/>
          <a:p>
            <a:r>
              <a:rPr lang="kk-KZ" sz="2400" dirty="0">
                <a:latin typeface="Times New Roman" panose="02020603050405020304" pitchFamily="18" charset="0"/>
                <a:cs typeface="Times New Roman" panose="02020603050405020304" pitchFamily="18" charset="0"/>
              </a:rPr>
              <a:t>Ойдың жүйелі, нақтылы болуы, оқушыға я тыңдаушыға дұрыс жетуі сөйлеу құрамында қолданылған сөздердің лексика-семантикалық ерекшеліктерімен, сыртқы тұлғалары арқылы басқа сөздермен грамматикалық байланысу ерекшеліктерімен тығыз байланысты екені мәлім. Бұл – әдеби тіл нормалылығының бір талабы болып табылады.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7603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620688"/>
            <a:ext cx="6561777" cy="5420674"/>
          </a:xfrm>
        </p:spPr>
        <p:txBody>
          <a:bodyPr>
            <a:noAutofit/>
          </a:bodyPr>
          <a:lstStyle/>
          <a:p>
            <a:r>
              <a:rPr lang="kk-KZ" sz="2000" dirty="0"/>
              <a:t>Сонымен бірге сөйлем білдіретін ой жүйелілігі, түсініктілігі, нақтылығы сөйлем ішіндегі сөздердің дұрыс орын тәртібіне де байланысты болады. Тілдегі бұл құбылыс сан жылдар бойы қалыптасып, әбден орныққан, тұрақталған. Ол – баяндауыштың сөйлем соңында, бастауыштың баяндауыштан, анықтауыштың, толықтауыштың, пысықтауыштың өздері бағына байланысып тұратын сөздерінен, яғни өздері анықтайтын, толықтайтын, пысықтайтын сөздерінен бұрын тұруы. Бұл жалпы қағида. </a:t>
            </a:r>
            <a:endParaRPr lang="ru-RU" sz="2000" dirty="0"/>
          </a:p>
        </p:txBody>
      </p:sp>
    </p:spTree>
    <p:extLst>
      <p:ext uri="{BB962C8B-B14F-4D97-AF65-F5344CB8AC3E}">
        <p14:creationId xmlns:p14="http://schemas.microsoft.com/office/powerpoint/2010/main" val="765715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5" y="404665"/>
            <a:ext cx="6489768" cy="5636698"/>
          </a:xfrm>
        </p:spPr>
        <p:txBody>
          <a:bodyPr>
            <a:normAutofit/>
          </a:bodyPr>
          <a:lstStyle/>
          <a:p>
            <a:r>
              <a:rPr lang="kk-KZ" sz="2400" dirty="0">
                <a:latin typeface="Times New Roman" panose="02020603050405020304" pitchFamily="18" charset="0"/>
                <a:cs typeface="Times New Roman" panose="02020603050405020304" pitchFamily="18" charset="0"/>
              </a:rPr>
              <a:t>Стилистика ұғымы тіл білімінің бір саласы ретінде ерте дәуірлерден бастап дамып келеді. Стилистиканың мәселелері жайлы 1954 жылы «Вопросы языкознания» жорналының материалдарында кездесті. Стиль  - бұл тарихи категория ретінде қалыптасып, стилистиканың негізгі ұғымдарына айналды.  «Стиль» термині әдебиет тану, бейнелеу өнері, музыка сияқты ғылым салаларына да қатысты. Себебі, стиль терминінің мазмұны ауқымды болғандықтан, оның қолданыс табатын аясы кең. </a:t>
            </a:r>
            <a:endParaRPr lang="ru-RU" sz="2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7816989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3" y="620688"/>
            <a:ext cx="6057720" cy="5420674"/>
          </a:xfrm>
        </p:spPr>
        <p:txBody>
          <a:bodyPr>
            <a:normAutofit/>
          </a:bodyPr>
          <a:lstStyle/>
          <a:p>
            <a:r>
              <a:rPr lang="kk-KZ" sz="2000" dirty="0"/>
              <a:t>Сырттай қарағанда сөйлем білдіретін ой түсінікті сияқты болғанмен, ол сөйлемдердегі сөздердің орын тәртібі жоғарыдағы айтылған жалпы қағидаға қайшы келмесе де, сөйлем құрылымының дұрыс еместігі, айтайын деген ойдың айқын, түсінікті еместігі, сөйлем түсінуге қиын, орашолақ құрылғандығы байқалады. Оның себебі сөйлемдегі сөздердің дәл өз орындарында қолданбауы, сөздердің бір-бірімен байланысындағы орын тәртібінің бұзылуынан болып тұр. </a:t>
            </a:r>
            <a:endParaRPr lang="ru-RU" sz="2000" dirty="0"/>
          </a:p>
          <a:p>
            <a:endParaRPr lang="ru-RU" dirty="0" smtClean="0"/>
          </a:p>
          <a:p>
            <a:endParaRPr lang="ru-RU" dirty="0"/>
          </a:p>
        </p:txBody>
      </p:sp>
    </p:spTree>
    <p:extLst>
      <p:ext uri="{BB962C8B-B14F-4D97-AF65-F5344CB8AC3E}">
        <p14:creationId xmlns:p14="http://schemas.microsoft.com/office/powerpoint/2010/main" val="2288286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5" y="548680"/>
            <a:ext cx="6489768" cy="5492682"/>
          </a:xfrm>
        </p:spPr>
        <p:txBody>
          <a:bodyPr>
            <a:normAutofit/>
          </a:bodyPr>
          <a:lstStyle/>
          <a:p>
            <a:r>
              <a:rPr lang="kk-KZ" sz="2400" dirty="0"/>
              <a:t>Мысалы, </a:t>
            </a:r>
            <a:r>
              <a:rPr lang="kk-KZ" sz="2400" dirty="0" smtClean="0">
                <a:solidFill>
                  <a:srgbClr val="FF0000"/>
                </a:solidFill>
              </a:rPr>
              <a:t>«Семья </a:t>
            </a:r>
            <a:r>
              <a:rPr lang="kk-KZ" sz="2400" dirty="0">
                <a:solidFill>
                  <a:srgbClr val="FF0000"/>
                </a:solidFill>
              </a:rPr>
              <a:t>шырқын сақтау – үлкен </a:t>
            </a:r>
            <a:r>
              <a:rPr lang="kk-KZ" sz="2400" dirty="0" smtClean="0">
                <a:solidFill>
                  <a:srgbClr val="FF0000"/>
                </a:solidFill>
              </a:rPr>
              <a:t>парыз» </a:t>
            </a:r>
            <a:r>
              <a:rPr lang="kk-KZ" sz="2400" dirty="0"/>
              <a:t>деген сөйлем сырттай қарағанда дұрыс-ақ сияқты. Ал шындығында қазақ ұғымында </a:t>
            </a:r>
            <a:r>
              <a:rPr lang="kk-KZ" sz="2400" i="1" dirty="0">
                <a:solidFill>
                  <a:srgbClr val="FF0000"/>
                </a:solidFill>
              </a:rPr>
              <a:t>шырқы</a:t>
            </a:r>
            <a:r>
              <a:rPr lang="kk-KZ" sz="2400" i="1" dirty="0"/>
              <a:t> </a:t>
            </a:r>
            <a:r>
              <a:rPr lang="kk-KZ" sz="2400" dirty="0"/>
              <a:t>сөзі сақтаумен емес, </a:t>
            </a:r>
            <a:r>
              <a:rPr lang="kk-KZ" sz="2400" i="1" dirty="0">
                <a:solidFill>
                  <a:srgbClr val="FF0000"/>
                </a:solidFill>
              </a:rPr>
              <a:t>бұзу</a:t>
            </a:r>
            <a:r>
              <a:rPr lang="kk-KZ" sz="2400" dirty="0"/>
              <a:t> етістігімен тіркесіп жұмсалуы әбден қалыптасқан</a:t>
            </a:r>
            <a:endParaRPr lang="ru-RU" sz="2400" dirty="0"/>
          </a:p>
        </p:txBody>
      </p:sp>
    </p:spTree>
    <p:extLst>
      <p:ext uri="{BB962C8B-B14F-4D97-AF65-F5344CB8AC3E}">
        <p14:creationId xmlns:p14="http://schemas.microsoft.com/office/powerpoint/2010/main" val="12238565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5577" y="620688"/>
            <a:ext cx="6201736" cy="5420674"/>
          </a:xfrm>
        </p:spPr>
        <p:txBody>
          <a:bodyPr/>
          <a:lstStyle/>
          <a:p>
            <a:r>
              <a:rPr lang="kk-KZ" b="1" dirty="0"/>
              <a:t> </a:t>
            </a:r>
            <a:r>
              <a:rPr lang="kk-KZ" sz="3200" b="1" dirty="0">
                <a:latin typeface="Times New Roman" panose="02020603050405020304" pitchFamily="18" charset="0"/>
                <a:cs typeface="Times New Roman" panose="02020603050405020304" pitchFamily="18" charset="0"/>
              </a:rPr>
              <a:t>Қазақ әдеби тілі</a:t>
            </a:r>
            <a:r>
              <a:rPr lang="kk-KZ" sz="3200" dirty="0">
                <a:latin typeface="Times New Roman" panose="02020603050405020304" pitchFamily="18" charset="0"/>
                <a:cs typeface="Times New Roman" panose="02020603050405020304" pitchFamily="18" charset="0"/>
              </a:rPr>
              <a:t> — қазақ ұлтының қоғамдық өмірінің сан-саласында көркем әдебиет пен мерзімді баспасөзде, радио мен теледидар хабарларында, білім беру жүйесі мен ғылым салаларында және іс қағаздарында қолданатын тілі. Жалпы халықтық тілдің нормаға түскен нұсқасы.</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30282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3" y="620688"/>
            <a:ext cx="6777800" cy="5420674"/>
          </a:xfrm>
        </p:spPr>
        <p:txBody>
          <a:bodyPr>
            <a:normAutofit/>
          </a:bodyPr>
          <a:lstStyle/>
          <a:p>
            <a:r>
              <a:rPr lang="kk-KZ" sz="2000" dirty="0"/>
              <a:t>Бірсыпыра зерттеушілер Қазақ әдеби тілінің тарихын жазба әдебиеттің пайда болып, халық тілінің нормаға түсіп, стильдік нышандарының көрініс бере бастаған кезеңімен (ХVІІІ ғасыр) байланыстыра қарайды (Қ. Жұмағалиев, </a:t>
            </a:r>
            <a:r>
              <a:rPr lang="kk-KZ" sz="2000" u="sng" dirty="0">
                <a:hlinkClick r:id="rId2" tooltip="Балақаев Мәулен Балақайұлы"/>
              </a:rPr>
              <a:t>М. Балақаев</a:t>
            </a:r>
            <a:r>
              <a:rPr lang="kk-KZ" sz="2000" dirty="0"/>
              <a:t>). Зерттеушілердің енді бір тобы Қазақ әдеби тілінің тарихын XIX ғасыр екінші жартысынан-алғашқы кітап басылып, газет шыға бастаған кезеңнен бастап, Ыбырай, Абай </a:t>
            </a:r>
            <a:r>
              <a:rPr lang="kk-KZ" sz="2000" dirty="0" smtClean="0"/>
              <a:t>шығармаларымен </a:t>
            </a:r>
            <a:r>
              <a:rPr lang="kk-KZ" sz="2000" dirty="0"/>
              <a:t>ұштастыра қарайды (Қ. Жұбанов. </a:t>
            </a:r>
            <a:r>
              <a:rPr lang="kk-KZ" sz="2000" u="sng" dirty="0">
                <a:hlinkClick r:id="rId3" tooltip="Аманжолов Садық"/>
              </a:rPr>
              <a:t>С. Аманжолов</a:t>
            </a:r>
            <a:r>
              <a:rPr lang="kk-KZ" sz="2000" dirty="0"/>
              <a:t>, </a:t>
            </a:r>
            <a:r>
              <a:rPr lang="kk-KZ" sz="2000" u="sng" dirty="0">
                <a:hlinkClick r:id="rId4" tooltip="Кеңесбаев Ісмет"/>
              </a:rPr>
              <a:t>I. Кеңесбаев</a:t>
            </a:r>
            <a:r>
              <a:rPr lang="kk-KZ" sz="2000" dirty="0"/>
              <a:t> т. б.). </a:t>
            </a:r>
            <a:endParaRPr lang="ru-RU" sz="2000" dirty="0"/>
          </a:p>
        </p:txBody>
      </p:sp>
    </p:spTree>
    <p:extLst>
      <p:ext uri="{BB962C8B-B14F-4D97-AF65-F5344CB8AC3E}">
        <p14:creationId xmlns:p14="http://schemas.microsoft.com/office/powerpoint/2010/main" val="14483052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764704"/>
            <a:ext cx="6957312" cy="5276658"/>
          </a:xfrm>
        </p:spPr>
        <p:txBody>
          <a:bodyPr>
            <a:normAutofit/>
          </a:bodyPr>
          <a:lstStyle/>
          <a:p>
            <a:r>
              <a:rPr lang="kk-KZ" dirty="0"/>
              <a:t>Ғалым </a:t>
            </a:r>
            <a:r>
              <a:rPr lang="kk-KZ" u="sng" dirty="0">
                <a:hlinkClick r:id="rId2" tooltip="Сыздықова Рәбиға Ғалиқызы"/>
              </a:rPr>
              <a:t>Р. Сыздықова</a:t>
            </a:r>
            <a:r>
              <a:rPr lang="kk-KZ" dirty="0"/>
              <a:t> ХV-ХVІІІ ғасырлардағы ақын-жыраулардың тілін арнайы талдай келіп, олардың шығармаларын қазіргі әдеби тілдің алғашқы үлгілері деп таниды. Сөйтіп, бұл кезеңде қызмет өткен тілді жазба дәуірге дейінгі ауыз әдеби тілі деп атайды. Бұл бағыттағы зерттеушілердің айтуынша, әдеби тіл өзінің нормалық, қасиетін тек жазу-сызу арқылы ғана орнықтырмайды, ауызша сөз қолданыс (ауызекі тараған өлең, жыр, шешендік сөз т. б.) арқылы да жетілдіре түседі. Әсіресе ақын-жыраулар творчествосын біреуден-біреуге тарататын, бұлжытпай жатқа айтатын жыраулық мектеп өкілдерінің орны айрықша деп бағаланады.</a:t>
            </a:r>
            <a:endParaRPr lang="ru-RU" dirty="0"/>
          </a:p>
          <a:p>
            <a:endParaRPr lang="ru-RU" dirty="0"/>
          </a:p>
        </p:txBody>
      </p:sp>
    </p:spTree>
    <p:extLst>
      <p:ext uri="{BB962C8B-B14F-4D97-AF65-F5344CB8AC3E}">
        <p14:creationId xmlns:p14="http://schemas.microsoft.com/office/powerpoint/2010/main" val="1786859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1" y="692696"/>
            <a:ext cx="6345752" cy="5348666"/>
          </a:xfrm>
        </p:spPr>
        <p:txBody>
          <a:bodyPr>
            <a:normAutofit/>
          </a:bodyPr>
          <a:lstStyle/>
          <a:p>
            <a:r>
              <a:rPr lang="kk-KZ" dirty="0">
                <a:hlinkClick r:id="rId2" tooltip="Қазақ Әдеби Тілі (мұндай бет жоқ)"/>
              </a:rPr>
              <a:t>Қазақ әдеби тілінің</a:t>
            </a:r>
            <a:r>
              <a:rPr lang="kk-KZ" dirty="0"/>
              <a:t> қалыптасу кезеңіне (XV-XVІІ ғасыр) мағлұмат беретін жазба деректер тым аз сақталған, оның өзі-ресми іс қағаздары сипатты.       Мысалы, хандар мен дін басшыларының атынан Сығанақ әкімдері мен шеихтарына арналып жазылған бір топ құжаттар (Яссауи ғимаратынан табылған) XVІ ғасыр жатса, </a:t>
            </a:r>
            <a:r>
              <a:rPr lang="kk-KZ" dirty="0">
                <a:hlinkClick r:id="rId3" tooltip="Әбілғазы Баһадүр Хан"/>
              </a:rPr>
              <a:t>Әбілғазы Баһадурханның</a:t>
            </a:r>
            <a:r>
              <a:rPr lang="kk-KZ" dirty="0"/>
              <a:t> хаттары — XVІІ ғасыр жәдігерліктері. </a:t>
            </a:r>
            <a:endParaRPr lang="ru-RU" dirty="0"/>
          </a:p>
          <a:p>
            <a:r>
              <a:rPr lang="kk-KZ" dirty="0"/>
              <a:t>          Сондай-ақ осы дәуірлерде жазылған </a:t>
            </a:r>
            <a:r>
              <a:rPr lang="kk-KZ" dirty="0">
                <a:hlinkClick r:id="rId4" tooltip="Қадырғали Жалайыр"/>
              </a:rPr>
              <a:t>Қадырғали Жалайыридің</a:t>
            </a:r>
            <a:r>
              <a:rPr lang="kk-KZ" dirty="0"/>
              <a:t> </a:t>
            </a:r>
            <a:r>
              <a:rPr lang="kk-KZ" i="1" dirty="0"/>
              <a:t>"Жамиғ ат-тауариғы"</a:t>
            </a:r>
            <a:r>
              <a:rPr lang="kk-KZ" dirty="0"/>
              <a:t> мен </a:t>
            </a:r>
            <a:r>
              <a:rPr lang="kk-KZ" dirty="0">
                <a:hlinkClick r:id="rId5" tooltip="Әбілғазы Баһадурханның (мұндай бет жоқ)"/>
              </a:rPr>
              <a:t>Әбілғазы Баһадурханның</a:t>
            </a:r>
            <a:r>
              <a:rPr lang="kk-KZ" dirty="0"/>
              <a:t> </a:t>
            </a:r>
            <a:r>
              <a:rPr lang="kk-KZ" i="1" dirty="0"/>
              <a:t>"Шежіре-ит-түрк"</a:t>
            </a:r>
            <a:r>
              <a:rPr lang="kk-KZ" dirty="0"/>
              <a:t> атты шығармалары тарихи әдебиет немесе шежіре үлгісінде болып келеді.</a:t>
            </a:r>
            <a:endParaRPr lang="ru-RU" dirty="0"/>
          </a:p>
        </p:txBody>
      </p:sp>
    </p:spTree>
    <p:extLst>
      <p:ext uri="{BB962C8B-B14F-4D97-AF65-F5344CB8AC3E}">
        <p14:creationId xmlns:p14="http://schemas.microsoft.com/office/powerpoint/2010/main" val="3654888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9" y="476673"/>
            <a:ext cx="6633784" cy="5564690"/>
          </a:xfrm>
        </p:spPr>
        <p:txBody>
          <a:bodyPr>
            <a:normAutofit/>
          </a:bodyPr>
          <a:lstStyle/>
          <a:p>
            <a:r>
              <a:rPr lang="kk-KZ" dirty="0"/>
              <a:t>XIX ғасырдың екінші жартысына дейінгі жазба нұсқалар, негізінен, ресми құжаттар болып келсе, аталған кезеңнен бастап олар әр түрлі стильдік ыңғайда кездеседі. Бұл кезеңде әдеби тіліміздің жанжақты дамуына белгілі тарихи жағдайлар себеп болды. Ең алдымен, қазақ жерінің Ресей қол астына қарауына байланысты бірен-сарандап болса да қазақ балаларының орыс мектептерінде оқып, еуропалық мәдениеттен сусындауына мүмкіндік туды. </a:t>
            </a:r>
            <a:r>
              <a:rPr lang="kk-KZ" dirty="0">
                <a:hlinkClick r:id="rId2" tooltip="Шоқан Шыңғысұлы Уәлиханов"/>
              </a:rPr>
              <a:t>Шоқан</a:t>
            </a:r>
            <a:r>
              <a:rPr lang="kk-KZ" dirty="0"/>
              <a:t>, </a:t>
            </a:r>
            <a:r>
              <a:rPr lang="kk-KZ" dirty="0">
                <a:hlinkClick r:id="rId3" tooltip="Ыбырай Алтынсарин"/>
              </a:rPr>
              <a:t>Ыбырай</a:t>
            </a:r>
            <a:r>
              <a:rPr lang="kk-KZ" dirty="0"/>
              <a:t>, </a:t>
            </a:r>
            <a:r>
              <a:rPr lang="kk-KZ" dirty="0">
                <a:hlinkClick r:id="rId4" tooltip="Абай"/>
              </a:rPr>
              <a:t>Абай</a:t>
            </a:r>
            <a:r>
              <a:rPr lang="kk-KZ" dirty="0"/>
              <a:t> бастаған ағартушылар тобы шықты, олар қазақ жастарын оқу — білім алуға үндеп, </a:t>
            </a:r>
            <a:r>
              <a:rPr lang="kk-KZ" dirty="0" smtClean="0"/>
              <a:t>өздері </a:t>
            </a:r>
            <a:r>
              <a:rPr lang="kk-KZ" dirty="0"/>
              <a:t>үлгі көрсетті, қазақ мектептері ашылып, ана тілінде жекелеген мерзімді баспасөз шыға бастады. </a:t>
            </a:r>
            <a:r>
              <a:rPr lang="kk-KZ" dirty="0">
                <a:hlinkClick r:id="rId5" tooltip="Қазақ авторлары (мұндай бет жоқ)"/>
              </a:rPr>
              <a:t>Қазақ авторларының</a:t>
            </a:r>
            <a:r>
              <a:rPr lang="kk-KZ" dirty="0"/>
              <a:t> шығармалары жарық көре бастады.</a:t>
            </a:r>
            <a:endParaRPr lang="ru-RU" dirty="0"/>
          </a:p>
        </p:txBody>
      </p:sp>
    </p:spTree>
    <p:extLst>
      <p:ext uri="{BB962C8B-B14F-4D97-AF65-F5344CB8AC3E}">
        <p14:creationId xmlns:p14="http://schemas.microsoft.com/office/powerpoint/2010/main" val="38937491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7" y="548680"/>
            <a:ext cx="6561776" cy="5492682"/>
          </a:xfrm>
        </p:spPr>
        <p:txBody>
          <a:bodyPr/>
          <a:lstStyle/>
          <a:p>
            <a:r>
              <a:rPr lang="kk-KZ" dirty="0"/>
              <a:t>Осы жағдайлардың бәрі қазақ әдеби тілінің өткен кезеңдерге қарағанда жедел де жан-жақты дамуына әсерін тигізеді. Бұл кезеңдегі әдеби тіл үлгілерін 4 стильге жүйелеп қарауға болады:</a:t>
            </a:r>
            <a:endParaRPr lang="ru-RU" dirty="0"/>
          </a:p>
          <a:p>
            <a:r>
              <a:rPr lang="kk-KZ" dirty="0"/>
              <a:t>          1. </a:t>
            </a:r>
            <a:r>
              <a:rPr lang="kk-KZ" b="1" dirty="0"/>
              <a:t>Ресми ісқағаз үлгілері.</a:t>
            </a:r>
            <a:r>
              <a:rPr lang="kk-KZ" dirty="0"/>
              <a:t> Бұлтұстағы ресми іс </a:t>
            </a:r>
            <a:r>
              <a:rPr lang="kk-KZ" dirty="0" smtClean="0"/>
              <a:t>қағаздары </a:t>
            </a:r>
            <a:r>
              <a:rPr lang="kk-KZ" dirty="0"/>
              <a:t>(</a:t>
            </a:r>
            <a:r>
              <a:rPr lang="kk-KZ" dirty="0" smtClean="0"/>
              <a:t>бұйрық-жарлықтар</a:t>
            </a:r>
            <a:r>
              <a:rPr lang="kk-KZ" dirty="0"/>
              <a:t>, заң, қаулы-қарарлар, қатынас қағаздары) мазмұны жағынан болсын, формасы жағынан болсын, XVІІІ-ХІХ ғасырдағы құжаттарға ұқсас, бірақ тілдік ерекшелігі жағынан қазіргі қазақ тіліне әлде қайда жақын және түсінікті болып келеді. Бұлардың бір қатары баспа бетін көрген, сондықтан да бір ізге келтірілген.</a:t>
            </a:r>
            <a:endParaRPr lang="ru-RU" dirty="0"/>
          </a:p>
          <a:p>
            <a:endParaRPr lang="ru-RU" dirty="0"/>
          </a:p>
        </p:txBody>
      </p:sp>
    </p:spTree>
    <p:extLst>
      <p:ext uri="{BB962C8B-B14F-4D97-AF65-F5344CB8AC3E}">
        <p14:creationId xmlns:p14="http://schemas.microsoft.com/office/powerpoint/2010/main" val="21736578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5" y="476673"/>
            <a:ext cx="6489768" cy="5564690"/>
          </a:xfrm>
        </p:spPr>
        <p:txBody>
          <a:bodyPr>
            <a:normAutofit/>
          </a:bodyPr>
          <a:lstStyle/>
          <a:p>
            <a:r>
              <a:rPr lang="kk-KZ" b="1" dirty="0"/>
              <a:t> 2. Қоғамдық публицистикалық стильге</a:t>
            </a:r>
            <a:r>
              <a:rPr lang="kk-KZ" dirty="0"/>
              <a:t> жататын материалдар. Бұл стильдің пайда болу қазақ тіліндегі алғашқы газеттердің шығуымен байланысты. Қазақ тіліндегі тұңғыш газет 1870 жылы Түркістан уәлаятының (өлкесінің) орталығы Ташкент қаласында "Түркістан уәлаятының газеті" деген атпен шыға бастады. Газет қазақ, өзбек тілдерінде айына 4 реттен (екеуі-қазақша, екеуі өзбекше) 13 жылы бойына үзбей шығып түрды. Оның бетінде қазақ халқының шаруа жайына, мәдениетіне, тарихы мен әдебиетіне қатысты көптеген материалдар басылып тұрды. Газет өз оқушыларын шет ел жаңалықтарымен, техника, ғылым жаңалықтарымен де таныстырып отырды. Аталған газеттің қазақ тіліндегі шығарылуы тоқтатылғаннан кейін 1888 жылдан бастап Дала өлкесінің орталығы </a:t>
            </a:r>
            <a:r>
              <a:rPr lang="kk-KZ" u="sng" dirty="0">
                <a:hlinkClick r:id="rId2" tooltip="Омбы"/>
              </a:rPr>
              <a:t>Омбы</a:t>
            </a:r>
            <a:r>
              <a:rPr lang="kk-KZ" dirty="0"/>
              <a:t> қалада </a:t>
            </a:r>
            <a:r>
              <a:rPr lang="kk-KZ" i="1" dirty="0"/>
              <a:t>"Дала уәлаятының газеті"</a:t>
            </a:r>
            <a:r>
              <a:rPr lang="kk-KZ" dirty="0"/>
              <a:t> шығып тұрды. </a:t>
            </a:r>
            <a:endParaRPr lang="ru-RU" dirty="0"/>
          </a:p>
        </p:txBody>
      </p:sp>
    </p:spTree>
    <p:extLst>
      <p:ext uri="{BB962C8B-B14F-4D97-AF65-F5344CB8AC3E}">
        <p14:creationId xmlns:p14="http://schemas.microsoft.com/office/powerpoint/2010/main" val="42203269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3" y="404665"/>
            <a:ext cx="6777800" cy="5636698"/>
          </a:xfrm>
        </p:spPr>
        <p:txBody>
          <a:bodyPr>
            <a:normAutofit lnSpcReduction="10000"/>
          </a:bodyPr>
          <a:lstStyle/>
          <a:p>
            <a:r>
              <a:rPr lang="kk-KZ" b="1" dirty="0"/>
              <a:t> </a:t>
            </a:r>
            <a:r>
              <a:rPr lang="kk-KZ" sz="2400" b="1" dirty="0"/>
              <a:t>3.</a:t>
            </a:r>
            <a:r>
              <a:rPr lang="kk-KZ" sz="2400" b="1" u="sng" dirty="0">
                <a:hlinkClick r:id="rId2" tooltip="Көркем әдебиет стилі"/>
              </a:rPr>
              <a:t>Көркем әдеби стиліне</a:t>
            </a:r>
            <a:r>
              <a:rPr lang="kk-KZ" sz="2400" b="1" dirty="0"/>
              <a:t> тән үлгілер</a:t>
            </a:r>
            <a:r>
              <a:rPr lang="kk-KZ" sz="2400" dirty="0"/>
              <a:t>. Қазақ халқының ғасырлар бойғы жинақталған мол ауыз әдебиеті мұралары болғаны мәлім. ХІХғасырдағы баспа бетін көрген керкем туындылар қатарына, "қиссалар" жатады. Бұл орайда апғашқы қазақ тіліндегі кітап 1862 жылы Қазанда жарық көрген </a:t>
            </a:r>
            <a:r>
              <a:rPr lang="kk-KZ" sz="2400" u="sng" dirty="0">
                <a:hlinkClick r:id="rId3" tooltip="Ер Тарғын"/>
              </a:rPr>
              <a:t>"Ер Тарғын"</a:t>
            </a:r>
            <a:r>
              <a:rPr lang="kk-KZ" sz="2400" dirty="0"/>
              <a:t> жыр-толғауын айтуға болады. Сол тұстан бастап "қисса" деген атпен шығыс әдебиетіндегі дін, махаббат пен азаматтық тақырыптардағы поэма, дастандардың сюжетіне құрылған, сондай-ақ халық ауыз әдебиеті шығармаларын қайта жырлаған өлең кітаптар көптеп басылып, халық арасына кең тарады. </a:t>
            </a:r>
            <a:endParaRPr lang="ru-RU" sz="2400" dirty="0"/>
          </a:p>
        </p:txBody>
      </p:sp>
    </p:spTree>
    <p:extLst>
      <p:ext uri="{BB962C8B-B14F-4D97-AF65-F5344CB8AC3E}">
        <p14:creationId xmlns:p14="http://schemas.microsoft.com/office/powerpoint/2010/main" val="2188408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9" y="332657"/>
            <a:ext cx="6633784" cy="5708706"/>
          </a:xfrm>
        </p:spPr>
        <p:txBody>
          <a:bodyPr>
            <a:normAutofit/>
          </a:bodyPr>
          <a:lstStyle/>
          <a:p>
            <a:r>
              <a:rPr lang="kk-KZ" dirty="0"/>
              <a:t>«Стиль сөзі – латынша stylos (қазақша – жазу құралы) деген мағынаны білдіреді. Оның осы мағынасы Еуропа білімпаздарының арасында көп тараған. Орта ғасырларда Грецияда, Римде стиль – сөзге сендіру, нандыру тәсілі, стилистика – риторика (шешендік) өнері болып саналған. Үнді оқымыстылары стильді мәнерлеп сөйлеу, ал стилистиканы мәнерлеу туралы ғылым деп есептеген. </a:t>
            </a:r>
            <a:endParaRPr lang="ru-RU" dirty="0"/>
          </a:p>
          <a:p>
            <a:r>
              <a:rPr lang="kk-KZ" dirty="0"/>
              <a:t>Сөйтіп, лингвистикада «стиль» жазу мәнері, сөзге сендіру тәсілі, мәнерлі сөйлеу және белгілі бір әдеби жанрға тән тілдік құралдар жүйесі деген сияқты көптеген мағынада қолданылып келеді. Ал стилистика көбінесе шешендік өнері туралы ғылым ретінде танылған. Ол тек ХХ ғасырдың бас кездерінде ғана шешендік өнерінен бөліне бастайды. </a:t>
            </a:r>
            <a:endParaRPr lang="ru-RU" dirty="0"/>
          </a:p>
          <a:p>
            <a:r>
              <a:rPr lang="kk-KZ" dirty="0"/>
              <a:t>Стилистика – ең алдымен стиль туралы ғылым. Стиль деп белгілі бір тілдегі лексикалық, грамматикалық және фонетикалық тәсілдердің қолданылу үрдістерін айтамыз </a:t>
            </a:r>
            <a:endParaRPr lang="ru-RU" dirty="0"/>
          </a:p>
        </p:txBody>
      </p:sp>
    </p:spTree>
    <p:extLst>
      <p:ext uri="{BB962C8B-B14F-4D97-AF65-F5344CB8AC3E}">
        <p14:creationId xmlns:p14="http://schemas.microsoft.com/office/powerpoint/2010/main" val="3989736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9" y="404665"/>
            <a:ext cx="6633784" cy="5636698"/>
          </a:xfrm>
        </p:spPr>
        <p:txBody>
          <a:bodyPr>
            <a:noAutofit/>
          </a:bodyPr>
          <a:lstStyle/>
          <a:p>
            <a:r>
              <a:rPr lang="kk-KZ" sz="2400" b="1" dirty="0"/>
              <a:t>4.</a:t>
            </a:r>
            <a:r>
              <a:rPr lang="kk-KZ" sz="2400" b="1" u="sng" dirty="0">
                <a:hlinkClick r:id="rId2" tooltip="Ғылыми (мұндай бет жоқ)"/>
              </a:rPr>
              <a:t>Ғылыми</a:t>
            </a:r>
            <a:r>
              <a:rPr lang="kk-KZ" sz="2400" b="1" dirty="0"/>
              <a:t> - көпшілік әдеби үлгілері</a:t>
            </a:r>
            <a:r>
              <a:rPr lang="kk-KZ" sz="2400" dirty="0"/>
              <a:t>. Қазақ арасында қолжазба күйінде таралып, кейін кейбір басылып та шыққан шежіре типті әдебиеттерді есептемегенде, 1861 жылы Н. И. Ильминский Қазанда бастырған </a:t>
            </a:r>
            <a:r>
              <a:rPr lang="kk-KZ" sz="2400" i="1" dirty="0"/>
              <a:t>"Самоучитель русской грамоты для киргизов"</a:t>
            </a:r>
            <a:r>
              <a:rPr lang="kk-KZ" sz="2400" dirty="0"/>
              <a:t> атты оқулық кітабының соңында берілген текстерді ғылым-көпшілік </a:t>
            </a:r>
            <a:r>
              <a:rPr lang="kk-KZ" sz="2400" u="sng" dirty="0">
                <a:hlinkClick r:id="rId3" tooltip="Әдебиет"/>
              </a:rPr>
              <a:t>әдебиет</a:t>
            </a:r>
            <a:r>
              <a:rPr lang="kk-KZ" sz="2400" dirty="0"/>
              <a:t> үлгілерінің тұңғыш нұсқасы деп санауға болады. Кітаптың соңғы 50 бетінде </a:t>
            </a:r>
            <a:r>
              <a:rPr lang="kk-KZ" sz="2400" u="sng" dirty="0">
                <a:hlinkClick r:id="rId4" tooltip="Табиғат"/>
              </a:rPr>
              <a:t>табиғат</a:t>
            </a:r>
            <a:r>
              <a:rPr lang="kk-KZ" sz="2400" dirty="0"/>
              <a:t>, </a:t>
            </a:r>
            <a:r>
              <a:rPr lang="kk-KZ" sz="2400" u="sng" dirty="0">
                <a:hlinkClick r:id="rId5" tooltip="География"/>
              </a:rPr>
              <a:t>география</a:t>
            </a:r>
            <a:r>
              <a:rPr lang="kk-KZ" sz="2400" dirty="0"/>
              <a:t>, тарихтағы жануарлар дүниесі және басқа да ғылым жаңалықтары туралы қысқаша орысша-қазақша екі тілде әңгімелер, дәрігерлік кеңестер берілген. </a:t>
            </a:r>
            <a:endParaRPr lang="ru-RU" sz="2400" dirty="0"/>
          </a:p>
        </p:txBody>
      </p:sp>
    </p:spTree>
    <p:extLst>
      <p:ext uri="{BB962C8B-B14F-4D97-AF65-F5344CB8AC3E}">
        <p14:creationId xmlns:p14="http://schemas.microsoft.com/office/powerpoint/2010/main" val="7321576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1" y="620688"/>
            <a:ext cx="6705792" cy="5420674"/>
          </a:xfrm>
        </p:spPr>
        <p:txBody>
          <a:bodyPr>
            <a:normAutofit/>
          </a:bodyPr>
          <a:lstStyle/>
          <a:p>
            <a:r>
              <a:rPr lang="kk-KZ" sz="2400" dirty="0"/>
              <a:t>Қазақтың ұлттық әдеби тілінің даму тарихында Абай Құнанбаевтың алатын орны ерекше. Мысалы, «Абайдың сөз өрнегі» деген мақаласында қазақ совет әдебиетінің іргесін қаласқан асқан сөз шебері, ірі ақын Ілияс Жансүгіров: «Абайдың өлеңі таудан тасыған бұлақтай арқырап жатса, Абайдың өлеңіндегі тілдері, сөздері сол бұлақтың түрлі тасындай жарқырап жатады» деген </a:t>
            </a:r>
            <a:r>
              <a:rPr lang="kk-KZ" sz="2400" dirty="0" smtClean="0"/>
              <a:t>болатын. </a:t>
            </a:r>
            <a:endParaRPr lang="ru-RU" sz="2400" dirty="0"/>
          </a:p>
        </p:txBody>
      </p:sp>
    </p:spTree>
    <p:extLst>
      <p:ext uri="{BB962C8B-B14F-4D97-AF65-F5344CB8AC3E}">
        <p14:creationId xmlns:p14="http://schemas.microsoft.com/office/powerpoint/2010/main" val="2779141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7" y="476673"/>
            <a:ext cx="6561776" cy="5564690"/>
          </a:xfrm>
        </p:spPr>
        <p:txBody>
          <a:bodyPr/>
          <a:lstStyle/>
          <a:p>
            <a:r>
              <a:rPr lang="kk-KZ" sz="2400" dirty="0"/>
              <a:t>Абай ана тілін болашақ, үлкен әдеби тілге айналдыруға бүкіл ойымен, түгелдей жан-тәнімен кірісіп, оған орасан зор еңбек етті. Бұған оның өлеңі мен тілі ғана емес, «Мақсатым – тіл ұстартып, үлгі шашпақ», «Жаздым үлгі жастарға бермек үшін» дейтін шын көкірегінен шыққан сөздері айғақ. </a:t>
            </a:r>
            <a:endParaRPr lang="ru-RU" sz="2400" dirty="0"/>
          </a:p>
          <a:p>
            <a:endParaRPr lang="ru-RU" dirty="0"/>
          </a:p>
        </p:txBody>
      </p:sp>
    </p:spTree>
    <p:extLst>
      <p:ext uri="{BB962C8B-B14F-4D97-AF65-F5344CB8AC3E}">
        <p14:creationId xmlns:p14="http://schemas.microsoft.com/office/powerpoint/2010/main" val="34056339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7" y="476673"/>
            <a:ext cx="6561776" cy="5564690"/>
          </a:xfrm>
        </p:spPr>
        <p:txBody>
          <a:bodyPr/>
          <a:lstStyle/>
          <a:p>
            <a:r>
              <a:rPr lang="kk-KZ" sz="2800" dirty="0"/>
              <a:t>Сонымен қатар, дәл осы кезде сол жалпы халықтық тілдің негізінде дүниеге келген, қазақтың болашақ әдеби тіліне ұйтқы болуға, әрі таза қазақша, әрі басқа мәдениетті елдерден үлгі алған жаңа әдеби тіл дүниеге келген еді. Бұл жаңа әдеби тіл қазақтың тұңғыш педагогы, болашақ ұлттық үлкен жазба әдебиетінің іргесін қалаушылардың бірі – Ыбырай Алтынсарин негізін салған әдеби тіл еді. </a:t>
            </a:r>
            <a:endParaRPr lang="ru-RU" sz="2800" dirty="0"/>
          </a:p>
          <a:p>
            <a:endParaRPr lang="ru-RU" dirty="0"/>
          </a:p>
        </p:txBody>
      </p:sp>
    </p:spTree>
    <p:extLst>
      <p:ext uri="{BB962C8B-B14F-4D97-AF65-F5344CB8AC3E}">
        <p14:creationId xmlns:p14="http://schemas.microsoft.com/office/powerpoint/2010/main" val="39430427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9" y="548680"/>
            <a:ext cx="6273744" cy="5492682"/>
          </a:xfrm>
        </p:spPr>
        <p:txBody>
          <a:bodyPr/>
          <a:lstStyle/>
          <a:p>
            <a:r>
              <a:rPr lang="kk-KZ" sz="2400" dirty="0"/>
              <a:t>Газет тілі С.Исаев зерттеулерінің де нысаны болды. Ғалым еңбектерінде ХХ ғасырдың 20-жылдарындағы мерзімді баспасөз тілі грамматикалық тұрғыдан олардың жанрлық-стилистикалық ерекшеліктері ашыла </a:t>
            </a:r>
            <a:r>
              <a:rPr lang="kk-KZ" sz="2400" dirty="0" smtClean="0"/>
              <a:t>отырып, </a:t>
            </a:r>
            <a:r>
              <a:rPr lang="kk-KZ" sz="2400" dirty="0"/>
              <a:t>талданады және тіл мәдениеті мәселелері қамтылады.</a:t>
            </a:r>
            <a:endParaRPr lang="ru-RU" sz="2400" dirty="0"/>
          </a:p>
          <a:p>
            <a:endParaRPr lang="ru-RU" dirty="0"/>
          </a:p>
        </p:txBody>
      </p:sp>
    </p:spTree>
    <p:extLst>
      <p:ext uri="{BB962C8B-B14F-4D97-AF65-F5344CB8AC3E}">
        <p14:creationId xmlns:p14="http://schemas.microsoft.com/office/powerpoint/2010/main" val="30621104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1" y="548680"/>
            <a:ext cx="6345752" cy="5492682"/>
          </a:xfrm>
        </p:spPr>
        <p:txBody>
          <a:bodyPr/>
          <a:lstStyle/>
          <a:p>
            <a:r>
              <a:rPr lang="kk-KZ" sz="2400" dirty="0"/>
              <a:t>Сондай-ақ, А.Алдашева «Қазақ лексикасындағы жаңа қолданыстар» (1991) атты кандидаттық диссертациясында 1970-1990 жж. аралығындағы мерзімді басылымдар тіліндегі жаңа қолданыстарға шолу жасайды. Газет тіліндегі жаңа қолданыстарды талдауға арналған енді бір кандидаттық диссертация зерттеуші Қ.Қадырқұловтың еңбегі екенін айта кету керек. </a:t>
            </a:r>
            <a:endParaRPr lang="ru-RU" sz="2400" dirty="0"/>
          </a:p>
          <a:p>
            <a:endParaRPr lang="ru-RU" dirty="0"/>
          </a:p>
        </p:txBody>
      </p:sp>
    </p:spTree>
    <p:extLst>
      <p:ext uri="{BB962C8B-B14F-4D97-AF65-F5344CB8AC3E}">
        <p14:creationId xmlns:p14="http://schemas.microsoft.com/office/powerpoint/2010/main" val="41538136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9" y="620688"/>
            <a:ext cx="6273744" cy="5420674"/>
          </a:xfrm>
        </p:spPr>
        <p:txBody>
          <a:bodyPr>
            <a:normAutofit lnSpcReduction="10000"/>
          </a:bodyPr>
          <a:lstStyle/>
          <a:p>
            <a:r>
              <a:rPr lang="kk-KZ" sz="2400" dirty="0"/>
              <a:t>«Қазақ» газетіндегі қоғамдық-саяси лексиканы жүйелеген Б.Момынованың еңбектері болса, «Қазақ әдеби тілінің публицистикалық стилі» атты кандидаттық диссертацияның авторы О.Бүркітовты ерекше атауға болады. </a:t>
            </a:r>
            <a:endParaRPr lang="ru-RU" sz="2400" dirty="0"/>
          </a:p>
          <a:p>
            <a:r>
              <a:rPr lang="kk-KZ" sz="2400" dirty="0"/>
              <a:t>Орыс ғалымдарының ішінде К.И. Былинскийдің «Язык газеты. /М., 1996/, В.Г. Костоморовтың «Русский язык в газетной полосе. /М., 1971/, И.П.Лысаковтың «Тип газеты и стиль публицистики. /Л., 1989/, Г.Я.Солганиктің «Лексика газеты». /М., 1981/, т.б. еңбектерді атап өтуге болады. </a:t>
            </a:r>
            <a:endParaRPr lang="ru-RU" sz="2400" dirty="0"/>
          </a:p>
          <a:p>
            <a:endParaRPr lang="ru-RU" dirty="0"/>
          </a:p>
        </p:txBody>
      </p:sp>
    </p:spTree>
    <p:extLst>
      <p:ext uri="{BB962C8B-B14F-4D97-AF65-F5344CB8AC3E}">
        <p14:creationId xmlns:p14="http://schemas.microsoft.com/office/powerpoint/2010/main" val="18932707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1" y="620688"/>
            <a:ext cx="6705792" cy="5420674"/>
          </a:xfrm>
        </p:spPr>
        <p:txBody>
          <a:bodyPr>
            <a:normAutofit/>
          </a:bodyPr>
          <a:lstStyle/>
          <a:p>
            <a:r>
              <a:rPr lang="kk-KZ" sz="2400" dirty="0"/>
              <a:t>Қазақтың алғашқы мерзімді басылымдарының тілі С.Исаевтың зерттеулері бойынша жазба әдеби тілдің өзіндік ерекшеліктеріне сәйкес қалыптасып кете қоймады. Оның басты себебін алғашқы газеттердің көршілес татар, башқұрт, өзбек халықтарымен қарым-қатынаста болуымен байланысты түсіндіреді. Сондай-ақ аударма тілінің әдеби тілге ықпал етуі және журналист мамандарының тапшылығы да өз салқынын тигізбей қоймады.</a:t>
            </a:r>
            <a:endParaRPr lang="ru-RU" sz="2400" dirty="0"/>
          </a:p>
          <a:p>
            <a:endParaRPr lang="ru-RU" dirty="0"/>
          </a:p>
        </p:txBody>
      </p:sp>
    </p:spTree>
    <p:extLst>
      <p:ext uri="{BB962C8B-B14F-4D97-AF65-F5344CB8AC3E}">
        <p14:creationId xmlns:p14="http://schemas.microsoft.com/office/powerpoint/2010/main" val="37442824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5" y="692696"/>
            <a:ext cx="6489768" cy="5348666"/>
          </a:xfrm>
        </p:spPr>
        <p:txBody>
          <a:bodyPr>
            <a:noAutofit/>
          </a:bodyPr>
          <a:lstStyle/>
          <a:p>
            <a:r>
              <a:rPr lang="kk-KZ" sz="2000" dirty="0"/>
              <a:t>Ғалым Б.Әбілқасымов патша үкіметінің қазақ халқын ағартуды мақсат тұтпағандығын, орыстандыру саясатын жүзеге асыруды көксегендігін тілге тиек етті. </a:t>
            </a:r>
            <a:endParaRPr lang="ru-RU" sz="2000" dirty="0"/>
          </a:p>
          <a:p>
            <a:r>
              <a:rPr lang="kk-KZ" sz="2000" dirty="0"/>
              <a:t>Алғашқы қазақ газеттері шыққан тұста ағартушылық бағытта жарық көрген басылым «Қазақ» газеті болды. Өйткені бұл газет халыққа білім таратты. Газеттен жұрт естімеген жаңалығын естіп, білімін толықтырып, зейінін шыңдады. Осы ретте Ахмет Байтұрсынов Торғайда мектепте балаларға сабақ беруде не жетіспейді, қандай кемшіліктер кедергі жасайды деген сауалдарды шешуде баспасөз бетін пайдалануға тырысты. Қазақ баласын ең бірінші өз ана тілінде оқыту керектігін жария етті. </a:t>
            </a:r>
            <a:endParaRPr lang="ru-RU" sz="2000" dirty="0"/>
          </a:p>
        </p:txBody>
      </p:sp>
    </p:spTree>
    <p:extLst>
      <p:ext uri="{BB962C8B-B14F-4D97-AF65-F5344CB8AC3E}">
        <p14:creationId xmlns:p14="http://schemas.microsoft.com/office/powerpoint/2010/main" val="33306330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5" y="548680"/>
            <a:ext cx="6129728" cy="5492682"/>
          </a:xfrm>
        </p:spPr>
        <p:txBody>
          <a:bodyPr/>
          <a:lstStyle/>
          <a:p>
            <a:r>
              <a:rPr lang="kk-KZ" sz="2000" dirty="0"/>
              <a:t>Іргетасын ұлт жанашыры Ахмет Байтұрсынұлы берік қалаған қазақ тіл білімі ғылымы бүгінде ғылым көшін үздіксіз жалғастырып келеді. Алыптар шоғырының сарқыты, түр-тұлғасы да, талант-талғамы да, таным-түсінігі де ерекше жаратылған, қаламы ұшқыр, ғылымдағы адымы қарымды академик Рәбиға  Сыздықова өз замандастырының тамаша лебізі, тамсанысына бөленді. </a:t>
            </a:r>
            <a:endParaRPr lang="ru-RU" sz="2000" dirty="0"/>
          </a:p>
          <a:p>
            <a:endParaRPr lang="ru-RU" dirty="0"/>
          </a:p>
        </p:txBody>
      </p:sp>
    </p:spTree>
    <p:extLst>
      <p:ext uri="{BB962C8B-B14F-4D97-AF65-F5344CB8AC3E}">
        <p14:creationId xmlns:p14="http://schemas.microsoft.com/office/powerpoint/2010/main" val="3192938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1" y="836712"/>
            <a:ext cx="6705792" cy="5204650"/>
          </a:xfrm>
        </p:spPr>
        <p:txBody>
          <a:bodyPr>
            <a:normAutofit lnSpcReduction="10000"/>
          </a:bodyPr>
          <a:lstStyle/>
          <a:p>
            <a:r>
              <a:rPr lang="kk-KZ" sz="2800" dirty="0"/>
              <a:t>Тіл – қоғамдағы адамдар арсындағы аса маңызды қатынас құралы. Тіл, ең алдымен, ойды жарыққа шығарып, жетілдірудің құралы болу арқылы ойлаумен тікелей байланысты. Мысалы, сөз ұғымды білдіріп, соның тілдік көрсеткіші болса, ойды білдірудің бірден-бір тілдік көрінісі сөйлем болып табылады. Тіл айналадағы дүние, объективтік шындық туралы адамның санасын қалыптастырады, оларды есте сақтауға негіз болады. </a:t>
            </a:r>
            <a:endParaRPr lang="ru-RU" sz="2800" dirty="0"/>
          </a:p>
          <a:p>
            <a:endParaRPr lang="ru-RU" dirty="0"/>
          </a:p>
        </p:txBody>
      </p:sp>
    </p:spTree>
    <p:extLst>
      <p:ext uri="{BB962C8B-B14F-4D97-AF65-F5344CB8AC3E}">
        <p14:creationId xmlns:p14="http://schemas.microsoft.com/office/powerpoint/2010/main" val="5165029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5" y="620688"/>
            <a:ext cx="6489768" cy="5420674"/>
          </a:xfrm>
        </p:spPr>
        <p:txBody>
          <a:bodyPr>
            <a:normAutofit lnSpcReduction="10000"/>
          </a:bodyPr>
          <a:lstStyle/>
          <a:p>
            <a:r>
              <a:rPr lang="kk-KZ" sz="2400" dirty="0"/>
              <a:t>Абай шығармаларының тілін зерттеуге бел буған ғалым ұзақ жылдардан кейін кандидаттық және докторлық диссертациялар қорғады. Сондай-ақ  </a:t>
            </a:r>
            <a:r>
              <a:rPr lang="kk-KZ" sz="2400" b="1" dirty="0"/>
              <a:t>«Абай шығармаларының тілі» (Алматы, Ғылым, 1968), «Абай өлеңдерінің синтаксисі» (1970), «Абайдың сөз өрнегі» </a:t>
            </a:r>
            <a:r>
              <a:rPr lang="kk-KZ" sz="2400" dirty="0"/>
              <a:t>(1995) атты іргелі еңбектерін жарыққа шығарды. Абайтанушы ғалым баспасөз бетінде ұлы ақын жайында  проблемалық мақалалар жариялады. «Абай» энциклопедиясын шығаруға қатысқан үшін Рабиға Ғалиқызына Қазақстан Республикасының Мемлекеттік сыйлығы берілді. </a:t>
            </a:r>
            <a:endParaRPr lang="ru-RU" sz="2400" dirty="0"/>
          </a:p>
          <a:p>
            <a:endParaRPr lang="ru-RU" dirty="0"/>
          </a:p>
        </p:txBody>
      </p:sp>
    </p:spTree>
    <p:extLst>
      <p:ext uri="{BB962C8B-B14F-4D97-AF65-F5344CB8AC3E}">
        <p14:creationId xmlns:p14="http://schemas.microsoft.com/office/powerpoint/2010/main" val="12067162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7" y="476673"/>
            <a:ext cx="6561776" cy="5564690"/>
          </a:xfrm>
        </p:spPr>
        <p:txBody>
          <a:bodyPr/>
          <a:lstStyle/>
          <a:p>
            <a:endParaRPr lang="ru-RU" dirty="0"/>
          </a:p>
        </p:txBody>
      </p:sp>
    </p:spTree>
    <p:extLst>
      <p:ext uri="{BB962C8B-B14F-4D97-AF65-F5344CB8AC3E}">
        <p14:creationId xmlns:p14="http://schemas.microsoft.com/office/powerpoint/2010/main" val="39078953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773793"/>
            <a:ext cx="6768752" cy="5310413"/>
          </a:xfrm>
        </p:spPr>
        <p:txBody>
          <a:bodyPr/>
          <a:lstStyle/>
          <a:p>
            <a:r>
              <a:rPr lang="ru-RU" sz="2400" dirty="0" err="1"/>
              <a:t>Адамзат</a:t>
            </a:r>
            <a:r>
              <a:rPr lang="ru-RU" sz="2400" dirty="0"/>
              <a:t> </a:t>
            </a:r>
            <a:r>
              <a:rPr lang="ru-RU" sz="2400" dirty="0" err="1"/>
              <a:t>болмысының</a:t>
            </a:r>
            <a:r>
              <a:rPr lang="ru-RU" sz="2400" dirty="0"/>
              <a:t> </a:t>
            </a:r>
            <a:r>
              <a:rPr lang="ru-RU" sz="2400" dirty="0" err="1"/>
              <a:t>қоғамдық</a:t>
            </a:r>
            <a:r>
              <a:rPr lang="ru-RU" sz="2400" dirty="0"/>
              <a:t> </a:t>
            </a:r>
            <a:r>
              <a:rPr lang="ru-RU" sz="2400" dirty="0" err="1"/>
              <a:t>өмірде</a:t>
            </a:r>
            <a:r>
              <a:rPr lang="ru-RU" sz="2400" dirty="0"/>
              <a:t> </a:t>
            </a:r>
            <a:r>
              <a:rPr lang="ru-RU" sz="2400" dirty="0" err="1"/>
              <a:t>санасы</a:t>
            </a:r>
            <a:r>
              <a:rPr lang="ru-RU" sz="2400" dirty="0"/>
              <a:t>, </a:t>
            </a:r>
            <a:r>
              <a:rPr lang="ru-RU" sz="2400" dirty="0" err="1"/>
              <a:t>қабілеті,талғам-өрісі</a:t>
            </a:r>
            <a:r>
              <a:rPr lang="ru-RU" sz="2400" dirty="0"/>
              <a:t> </a:t>
            </a:r>
            <a:r>
              <a:rPr lang="ru-RU" sz="2400" dirty="0" err="1"/>
              <a:t>кеңейген</a:t>
            </a:r>
            <a:r>
              <a:rPr lang="ru-RU" sz="2400" dirty="0"/>
              <a:t> </a:t>
            </a:r>
            <a:r>
              <a:rPr lang="ru-RU" sz="2400" dirty="0" err="1"/>
              <a:t>сайын</a:t>
            </a:r>
            <a:r>
              <a:rPr lang="ru-RU" sz="2400" dirty="0"/>
              <a:t>, </a:t>
            </a:r>
            <a:r>
              <a:rPr lang="ru-RU" sz="2400" dirty="0" err="1"/>
              <a:t>ғылымның</a:t>
            </a:r>
            <a:r>
              <a:rPr lang="ru-RU" sz="2400" dirty="0"/>
              <a:t> </a:t>
            </a:r>
            <a:r>
              <a:rPr lang="ru-RU" sz="2400" dirty="0" err="1"/>
              <a:t>ғажайыптары</a:t>
            </a:r>
            <a:r>
              <a:rPr lang="ru-RU" sz="2400" dirty="0"/>
              <a:t> </a:t>
            </a:r>
            <a:r>
              <a:rPr lang="ru-RU" sz="2400" dirty="0" err="1"/>
              <a:t>игеріліп</a:t>
            </a:r>
            <a:r>
              <a:rPr lang="ru-RU" sz="2400" dirty="0"/>
              <a:t>, </a:t>
            </a:r>
            <a:r>
              <a:rPr lang="ru-RU" sz="2400" dirty="0" err="1"/>
              <a:t>жаңа</a:t>
            </a:r>
            <a:r>
              <a:rPr lang="ru-RU" sz="2400" dirty="0"/>
              <a:t> техника мен </a:t>
            </a:r>
            <a:r>
              <a:rPr lang="ru-RU" sz="2400" dirty="0" err="1"/>
              <a:t>компьютерлік</a:t>
            </a:r>
            <a:r>
              <a:rPr lang="ru-RU" sz="2400" dirty="0"/>
              <a:t> </a:t>
            </a:r>
            <a:r>
              <a:rPr lang="ru-RU" sz="2400" dirty="0" err="1"/>
              <a:t>жүйенің</a:t>
            </a:r>
            <a:r>
              <a:rPr lang="ru-RU" sz="2400" dirty="0"/>
              <a:t> </a:t>
            </a:r>
            <a:r>
              <a:rPr lang="ru-RU" sz="2400" dirty="0" err="1"/>
              <a:t>дұрыс</a:t>
            </a:r>
            <a:r>
              <a:rPr lang="ru-RU" sz="2400" dirty="0"/>
              <a:t> </a:t>
            </a:r>
            <a:r>
              <a:rPr lang="ru-RU" sz="2400" dirty="0" err="1"/>
              <a:t>немесе</a:t>
            </a:r>
            <a:r>
              <a:rPr lang="ru-RU" sz="2400" dirty="0"/>
              <a:t> </a:t>
            </a:r>
            <a:r>
              <a:rPr lang="ru-RU" sz="2400" dirty="0" err="1"/>
              <a:t>кері</a:t>
            </a:r>
            <a:r>
              <a:rPr lang="ru-RU" sz="2400" dirty="0"/>
              <a:t> </a:t>
            </a:r>
            <a:r>
              <a:rPr lang="ru-RU" sz="2400" dirty="0" err="1"/>
              <a:t>ықпалы</a:t>
            </a:r>
            <a:r>
              <a:rPr lang="ru-RU" sz="2400" dirty="0"/>
              <a:t> </a:t>
            </a:r>
            <a:r>
              <a:rPr lang="ru-RU" sz="2400" dirty="0" err="1"/>
              <a:t>жетілген</a:t>
            </a:r>
            <a:r>
              <a:rPr lang="ru-RU" sz="2400" dirty="0"/>
              <a:t> </a:t>
            </a:r>
            <a:r>
              <a:rPr lang="ru-RU" sz="2400" dirty="0" err="1"/>
              <a:t>тұста</a:t>
            </a:r>
            <a:r>
              <a:rPr lang="ru-RU" sz="2400" dirty="0"/>
              <a:t> </a:t>
            </a:r>
            <a:r>
              <a:rPr lang="ru-RU" sz="2400" dirty="0" err="1"/>
              <a:t>стильдердің</a:t>
            </a:r>
            <a:r>
              <a:rPr lang="ru-RU" sz="2400" dirty="0"/>
              <a:t> </a:t>
            </a:r>
            <a:r>
              <a:rPr lang="ru-RU" sz="2400" dirty="0" err="1"/>
              <a:t>әр</a:t>
            </a:r>
            <a:r>
              <a:rPr lang="ru-RU" sz="2400" dirty="0"/>
              <a:t> </a:t>
            </a:r>
            <a:r>
              <a:rPr lang="ru-RU" sz="2400" dirty="0" err="1"/>
              <a:t>саласының</a:t>
            </a:r>
            <a:r>
              <a:rPr lang="ru-RU" sz="2400" dirty="0"/>
              <a:t> </a:t>
            </a:r>
            <a:r>
              <a:rPr lang="ru-RU" sz="2400" dirty="0" err="1"/>
              <a:t>атқаратын</a:t>
            </a:r>
            <a:r>
              <a:rPr lang="ru-RU" sz="2400" dirty="0"/>
              <a:t> </a:t>
            </a:r>
            <a:r>
              <a:rPr lang="ru-RU" sz="2400" dirty="0" err="1"/>
              <a:t>қызметі</a:t>
            </a:r>
            <a:r>
              <a:rPr lang="ru-RU" sz="2400" dirty="0"/>
              <a:t> </a:t>
            </a:r>
            <a:r>
              <a:rPr lang="ru-RU" sz="2400" dirty="0" err="1"/>
              <a:t>күннен</a:t>
            </a:r>
            <a:r>
              <a:rPr lang="ru-RU" sz="2400" dirty="0"/>
              <a:t> </a:t>
            </a:r>
            <a:r>
              <a:rPr lang="ru-RU" sz="2400" dirty="0" err="1"/>
              <a:t>күнге</a:t>
            </a:r>
            <a:r>
              <a:rPr lang="ru-RU" sz="2400" dirty="0"/>
              <a:t> </a:t>
            </a:r>
            <a:r>
              <a:rPr lang="ru-RU" sz="2400" dirty="0" err="1"/>
              <a:t>күрделеніп</a:t>
            </a:r>
            <a:r>
              <a:rPr lang="ru-RU" sz="2400" dirty="0"/>
              <a:t> </a:t>
            </a:r>
            <a:r>
              <a:rPr lang="ru-RU" sz="2400" dirty="0" err="1"/>
              <a:t>отыр</a:t>
            </a:r>
            <a:r>
              <a:rPr lang="ru-RU" sz="2400" dirty="0"/>
              <a:t>. </a:t>
            </a:r>
            <a:br>
              <a:rPr lang="ru-RU" sz="2400" dirty="0"/>
            </a:br>
            <a:r>
              <a:rPr lang="ru-RU" sz="2400" dirty="0" err="1"/>
              <a:t>Қазақ</a:t>
            </a:r>
            <a:r>
              <a:rPr lang="ru-RU" sz="2400" dirty="0"/>
              <a:t> </a:t>
            </a:r>
            <a:r>
              <a:rPr lang="ru-RU" sz="2400" dirty="0" err="1"/>
              <a:t>тіл</a:t>
            </a:r>
            <a:r>
              <a:rPr lang="ru-RU" sz="2400" dirty="0"/>
              <a:t> </a:t>
            </a:r>
            <a:r>
              <a:rPr lang="ru-RU" sz="2400" dirty="0" err="1"/>
              <a:t>ғылымында</a:t>
            </a:r>
            <a:r>
              <a:rPr lang="ru-RU" sz="2400" dirty="0"/>
              <a:t> </a:t>
            </a:r>
            <a:r>
              <a:rPr lang="ru-RU" sz="2400" dirty="0" err="1"/>
              <a:t>функционалды</a:t>
            </a:r>
            <a:r>
              <a:rPr lang="ru-RU" sz="2400" dirty="0"/>
              <a:t> </a:t>
            </a:r>
            <a:r>
              <a:rPr lang="ru-RU" sz="2400" dirty="0" err="1"/>
              <a:t>стильдерді</a:t>
            </a:r>
            <a:r>
              <a:rPr lang="ru-RU" sz="2400" dirty="0"/>
              <a:t> </a:t>
            </a:r>
            <a:r>
              <a:rPr lang="ru-RU" sz="2400" dirty="0" err="1"/>
              <a:t>былайша</a:t>
            </a:r>
            <a:r>
              <a:rPr lang="ru-RU" sz="2400" dirty="0"/>
              <a:t> </a:t>
            </a:r>
            <a:r>
              <a:rPr lang="ru-RU" sz="2400" dirty="0" err="1"/>
              <a:t>топтастырып</a:t>
            </a:r>
            <a:r>
              <a:rPr lang="ru-RU" sz="2400" dirty="0"/>
              <a:t> </a:t>
            </a:r>
            <a:r>
              <a:rPr lang="ru-RU" sz="2400" dirty="0" err="1"/>
              <a:t>жүр</a:t>
            </a:r>
            <a:r>
              <a:rPr lang="ru-RU" sz="2400" dirty="0" smtClean="0"/>
              <a:t>:</a:t>
            </a:r>
          </a:p>
          <a:p>
            <a:r>
              <a:rPr lang="ru-RU" sz="2400" dirty="0" smtClean="0"/>
              <a:t> </a:t>
            </a:r>
            <a:r>
              <a:rPr lang="ru-RU" sz="2400" dirty="0"/>
              <a:t>1) </a:t>
            </a:r>
            <a:r>
              <a:rPr lang="ru-RU" sz="2400" dirty="0" err="1"/>
              <a:t>ауыз</a:t>
            </a:r>
            <a:r>
              <a:rPr lang="ru-RU" sz="2400" dirty="0"/>
              <a:t> -</a:t>
            </a:r>
            <a:r>
              <a:rPr lang="ru-RU" sz="2400" dirty="0" err="1"/>
              <a:t>екі</a:t>
            </a:r>
            <a:r>
              <a:rPr lang="ru-RU" sz="2400" dirty="0"/>
              <a:t> </a:t>
            </a:r>
            <a:r>
              <a:rPr lang="ru-RU" sz="2400" dirty="0" err="1"/>
              <a:t>сөйлеу</a:t>
            </a:r>
            <a:r>
              <a:rPr lang="ru-RU" sz="2400" dirty="0"/>
              <a:t> </a:t>
            </a:r>
            <a:r>
              <a:rPr lang="ru-RU" sz="2400" dirty="0" err="1"/>
              <a:t>стилі</a:t>
            </a:r>
            <a:r>
              <a:rPr lang="ru-RU" sz="2400" dirty="0"/>
              <a:t>; 2) </a:t>
            </a:r>
            <a:r>
              <a:rPr lang="ru-RU" sz="2400" dirty="0" err="1"/>
              <a:t>ғылыми</a:t>
            </a:r>
            <a:r>
              <a:rPr lang="ru-RU" sz="2400" dirty="0"/>
              <a:t> стиль; 3) </a:t>
            </a:r>
            <a:r>
              <a:rPr lang="ru-RU" sz="2400" dirty="0" err="1"/>
              <a:t>ресми</a:t>
            </a:r>
            <a:r>
              <a:rPr lang="ru-RU" sz="2400" dirty="0"/>
              <a:t> стиль; 4) </a:t>
            </a:r>
            <a:r>
              <a:rPr lang="ru-RU" sz="2400" dirty="0" err="1"/>
              <a:t>публицистикалық</a:t>
            </a:r>
            <a:r>
              <a:rPr lang="ru-RU" sz="2400" dirty="0"/>
              <a:t> стиль; 5) </a:t>
            </a:r>
            <a:r>
              <a:rPr lang="ru-RU" sz="2400" dirty="0" err="1"/>
              <a:t>көркем</a:t>
            </a:r>
            <a:r>
              <a:rPr lang="ru-RU" sz="2400" dirty="0"/>
              <a:t> </a:t>
            </a:r>
            <a:r>
              <a:rPr lang="ru-RU" sz="2400" dirty="0" err="1"/>
              <a:t>әдебиет</a:t>
            </a:r>
            <a:r>
              <a:rPr lang="ru-RU" sz="2400" dirty="0"/>
              <a:t> </a:t>
            </a:r>
            <a:r>
              <a:rPr lang="ru-RU" sz="2400" dirty="0" err="1"/>
              <a:t>стилі</a:t>
            </a:r>
            <a:r>
              <a:rPr lang="ru-RU" sz="2400" dirty="0"/>
              <a:t>.</a:t>
            </a:r>
          </a:p>
          <a:p>
            <a:endParaRPr lang="ru-RU" dirty="0"/>
          </a:p>
        </p:txBody>
      </p:sp>
    </p:spTree>
    <p:extLst>
      <p:ext uri="{BB962C8B-B14F-4D97-AF65-F5344CB8AC3E}">
        <p14:creationId xmlns:p14="http://schemas.microsoft.com/office/powerpoint/2010/main" val="20699194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5" name="Объект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95536" y="34413"/>
            <a:ext cx="8679255" cy="6823587"/>
          </a:xfrm>
        </p:spPr>
      </p:pic>
    </p:spTree>
    <p:extLst>
      <p:ext uri="{BB962C8B-B14F-4D97-AF65-F5344CB8AC3E}">
        <p14:creationId xmlns:p14="http://schemas.microsoft.com/office/powerpoint/2010/main" val="11130098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15617" y="332657"/>
            <a:ext cx="5841696" cy="5708706"/>
          </a:xfrm>
        </p:spPr>
        <p:txBody>
          <a:bodyPr>
            <a:noAutofit/>
          </a:bodyPr>
          <a:lstStyle/>
          <a:p>
            <a:r>
              <a:rPr lang="ru-RU" sz="2000" dirty="0" err="1"/>
              <a:t>Бүгінгі</a:t>
            </a:r>
            <a:r>
              <a:rPr lang="ru-RU" sz="2000" dirty="0"/>
              <a:t> </a:t>
            </a:r>
            <a:r>
              <a:rPr lang="ru-RU" sz="2000" dirty="0" err="1"/>
              <a:t>таңда</a:t>
            </a:r>
            <a:r>
              <a:rPr lang="ru-RU" sz="2000" dirty="0"/>
              <a:t> стилистика </a:t>
            </a:r>
            <a:r>
              <a:rPr lang="ru-RU" sz="2000" dirty="0" err="1"/>
              <a:t>ғылымының</a:t>
            </a:r>
            <a:r>
              <a:rPr lang="ru-RU" sz="2000" dirty="0"/>
              <a:t> </a:t>
            </a:r>
            <a:r>
              <a:rPr lang="ru-RU" sz="2000" dirty="0" err="1"/>
              <a:t>негізгі</a:t>
            </a:r>
            <a:r>
              <a:rPr lang="ru-RU" sz="2000" dirty="0"/>
              <a:t> </a:t>
            </a:r>
            <a:r>
              <a:rPr lang="ru-RU" sz="2000" dirty="0" err="1"/>
              <a:t>теориялық</a:t>
            </a:r>
            <a:r>
              <a:rPr lang="ru-RU" sz="2000" dirty="0"/>
              <a:t> </a:t>
            </a:r>
            <a:r>
              <a:rPr lang="ru-RU" sz="2000" dirty="0" err="1"/>
              <a:t>әрі</a:t>
            </a:r>
            <a:r>
              <a:rPr lang="ru-RU" sz="2000" dirty="0"/>
              <a:t> </a:t>
            </a:r>
            <a:r>
              <a:rPr lang="ru-RU" sz="2000" dirty="0" err="1"/>
              <a:t>практикалық</a:t>
            </a:r>
            <a:r>
              <a:rPr lang="ru-RU" sz="2000" dirty="0"/>
              <a:t> </a:t>
            </a:r>
            <a:r>
              <a:rPr lang="ru-RU" sz="2000" dirty="0" err="1"/>
              <a:t>мәні</a:t>
            </a:r>
            <a:r>
              <a:rPr lang="ru-RU" sz="2000" dirty="0"/>
              <a:t> </a:t>
            </a:r>
            <a:r>
              <a:rPr lang="ru-RU" sz="2000" dirty="0" err="1"/>
              <a:t>артып</a:t>
            </a:r>
            <a:r>
              <a:rPr lang="ru-RU" sz="2000" dirty="0"/>
              <a:t>, </a:t>
            </a:r>
            <a:r>
              <a:rPr lang="ru-RU" sz="2000" dirty="0" err="1"/>
              <a:t>функционалды</a:t>
            </a:r>
            <a:r>
              <a:rPr lang="ru-RU" sz="2000" dirty="0"/>
              <a:t> </a:t>
            </a:r>
            <a:r>
              <a:rPr lang="ru-RU" sz="2000" dirty="0" err="1" smtClean="0"/>
              <a:t>стильдердің</a:t>
            </a:r>
            <a:r>
              <a:rPr lang="ru-RU" sz="2000" dirty="0" smtClean="0"/>
              <a:t> </a:t>
            </a:r>
            <a:r>
              <a:rPr lang="ru-RU" sz="2000" dirty="0" err="1"/>
              <a:t>қоғамдық</a:t>
            </a:r>
            <a:r>
              <a:rPr lang="ru-RU" sz="2000" dirty="0"/>
              <a:t> </a:t>
            </a:r>
            <a:r>
              <a:rPr lang="ru-RU" sz="2000" dirty="0" err="1"/>
              <a:t>қызметі</a:t>
            </a:r>
            <a:r>
              <a:rPr lang="ru-RU" sz="2000" dirty="0"/>
              <a:t> </a:t>
            </a:r>
            <a:r>
              <a:rPr lang="ru-RU" sz="2000" dirty="0" err="1"/>
              <a:t>артқаны</a:t>
            </a:r>
            <a:r>
              <a:rPr lang="ru-RU" sz="2000" dirty="0"/>
              <a:t> </a:t>
            </a:r>
            <a:r>
              <a:rPr lang="ru-RU" sz="2000" dirty="0" err="1"/>
              <a:t>белгілі</a:t>
            </a:r>
            <a:r>
              <a:rPr lang="ru-RU" sz="2000" dirty="0"/>
              <a:t>, </a:t>
            </a:r>
            <a:r>
              <a:rPr lang="ru-RU" sz="2000" dirty="0" err="1"/>
              <a:t>сондықтан</a:t>
            </a:r>
            <a:r>
              <a:rPr lang="ru-RU" sz="2000" dirty="0"/>
              <a:t> </a:t>
            </a:r>
            <a:r>
              <a:rPr lang="ru-RU" sz="2000" dirty="0" err="1"/>
              <a:t>тілдің</a:t>
            </a:r>
            <a:r>
              <a:rPr lang="ru-RU" sz="2000" dirty="0"/>
              <a:t> </a:t>
            </a:r>
            <a:r>
              <a:rPr lang="ru-RU" sz="2000" dirty="0" err="1"/>
              <a:t>стильдік</a:t>
            </a:r>
            <a:r>
              <a:rPr lang="ru-RU" sz="2000" dirty="0"/>
              <a:t> </a:t>
            </a:r>
            <a:r>
              <a:rPr lang="ru-RU" sz="2000" dirty="0" err="1" smtClean="0"/>
              <a:t>табиғатын</a:t>
            </a:r>
            <a:r>
              <a:rPr lang="ru-RU" sz="2000" dirty="0" smtClean="0"/>
              <a:t> </a:t>
            </a:r>
            <a:r>
              <a:rPr lang="ru-RU" sz="2000" dirty="0" err="1"/>
              <a:t>жан-жақты</a:t>
            </a:r>
            <a:r>
              <a:rPr lang="ru-RU" sz="2000" dirty="0"/>
              <a:t> </a:t>
            </a:r>
            <a:r>
              <a:rPr lang="ru-RU" sz="2000" dirty="0" err="1"/>
              <a:t>тану</a:t>
            </a:r>
            <a:r>
              <a:rPr lang="ru-RU" sz="2000" dirty="0"/>
              <a:t>, </a:t>
            </a:r>
            <a:r>
              <a:rPr lang="ru-RU" sz="2000" dirty="0" err="1"/>
              <a:t>тереңнен</a:t>
            </a:r>
            <a:r>
              <a:rPr lang="ru-RU" sz="2000" dirty="0"/>
              <a:t> </a:t>
            </a:r>
            <a:r>
              <a:rPr lang="ru-RU" sz="2000" dirty="0" err="1"/>
              <a:t>зерттеу</a:t>
            </a:r>
            <a:r>
              <a:rPr lang="ru-RU" sz="2000" dirty="0"/>
              <a:t> </a:t>
            </a:r>
            <a:r>
              <a:rPr lang="ru-RU" sz="2000" dirty="0" err="1" smtClean="0"/>
              <a:t>қажет</a:t>
            </a:r>
            <a:r>
              <a:rPr lang="ru-RU" sz="2000" dirty="0" smtClean="0"/>
              <a:t>.</a:t>
            </a:r>
          </a:p>
          <a:p>
            <a:r>
              <a:rPr lang="ru-RU" sz="2000" dirty="0" err="1" smtClean="0"/>
              <a:t>Зерттеуші</a:t>
            </a:r>
            <a:r>
              <a:rPr lang="ru-RU" sz="2000" dirty="0" smtClean="0"/>
              <a:t> </a:t>
            </a:r>
            <a:r>
              <a:rPr lang="ru-RU" sz="2000" dirty="0" err="1"/>
              <a:t>М.Серғалиев</a:t>
            </a:r>
            <a:r>
              <a:rPr lang="ru-RU" sz="2000" dirty="0"/>
              <a:t> 4 </a:t>
            </a:r>
            <a:r>
              <a:rPr lang="ru-RU" sz="2000" dirty="0" err="1"/>
              <a:t>түрлі</a:t>
            </a:r>
            <a:r>
              <a:rPr lang="ru-RU" sz="2000" dirty="0"/>
              <a:t> </a:t>
            </a:r>
            <a:r>
              <a:rPr lang="ru-RU" sz="2000" dirty="0" err="1" smtClean="0"/>
              <a:t>қасиетті</a:t>
            </a:r>
            <a:r>
              <a:rPr lang="ru-RU" sz="2000" dirty="0" smtClean="0"/>
              <a:t> </a:t>
            </a:r>
            <a:r>
              <a:rPr lang="ru-RU" sz="2000" dirty="0" err="1"/>
              <a:t>былай</a:t>
            </a:r>
            <a:r>
              <a:rPr lang="ru-RU" sz="2000" dirty="0"/>
              <a:t> </a:t>
            </a:r>
            <a:r>
              <a:rPr lang="ru-RU" sz="2000" dirty="0" err="1"/>
              <a:t>түйіндейді</a:t>
            </a:r>
            <a:r>
              <a:rPr lang="ru-RU" sz="2000" dirty="0"/>
              <a:t>: </a:t>
            </a:r>
            <a:br>
              <a:rPr lang="ru-RU" sz="2000" dirty="0"/>
            </a:br>
            <a:r>
              <a:rPr lang="ru-RU" sz="2000" dirty="0"/>
              <a:t>1) </a:t>
            </a:r>
            <a:r>
              <a:rPr lang="ru-RU" sz="2000" dirty="0" err="1"/>
              <a:t>Әдеби</a:t>
            </a:r>
            <a:r>
              <a:rPr lang="ru-RU" sz="2000" dirty="0"/>
              <a:t> </a:t>
            </a:r>
            <a:r>
              <a:rPr lang="ru-RU" sz="2000" dirty="0" err="1"/>
              <a:t>тілдің</a:t>
            </a:r>
            <a:r>
              <a:rPr lang="ru-RU" sz="2000" dirty="0"/>
              <a:t> </a:t>
            </a:r>
            <a:r>
              <a:rPr lang="ru-RU" sz="2000" dirty="0" err="1"/>
              <a:t>бір</a:t>
            </a:r>
            <a:r>
              <a:rPr lang="ru-RU" sz="2000" dirty="0"/>
              <a:t> </a:t>
            </a:r>
            <a:r>
              <a:rPr lang="ru-RU" sz="2000" dirty="0" err="1"/>
              <a:t>түрі</a:t>
            </a:r>
            <a:r>
              <a:rPr lang="ru-RU" sz="2000" dirty="0"/>
              <a:t>; </a:t>
            </a:r>
            <a:r>
              <a:rPr lang="ru-RU" sz="2000" dirty="0" err="1"/>
              <a:t>демек</a:t>
            </a:r>
            <a:r>
              <a:rPr lang="ru-RU" sz="2000" dirty="0"/>
              <a:t> </a:t>
            </a:r>
            <a:r>
              <a:rPr lang="ru-RU" sz="2000" dirty="0" err="1"/>
              <a:t>сол</a:t>
            </a:r>
            <a:r>
              <a:rPr lang="ru-RU" sz="2000" dirty="0"/>
              <a:t> </a:t>
            </a:r>
            <a:r>
              <a:rPr lang="ru-RU" sz="2000" dirty="0" err="1"/>
              <a:t>тілде</a:t>
            </a:r>
            <a:r>
              <a:rPr lang="ru-RU" sz="2000" dirty="0"/>
              <a:t> </a:t>
            </a:r>
            <a:r>
              <a:rPr lang="ru-RU" sz="2000" dirty="0" err="1"/>
              <a:t>сөйлейтін</a:t>
            </a:r>
            <a:r>
              <a:rPr lang="ru-RU" sz="2000" dirty="0"/>
              <a:t> </a:t>
            </a:r>
            <a:r>
              <a:rPr lang="ru-RU" sz="2000" dirty="0" err="1"/>
              <a:t>баршаға</a:t>
            </a:r>
            <a:r>
              <a:rPr lang="ru-RU" sz="2000" dirty="0"/>
              <a:t> </a:t>
            </a:r>
            <a:r>
              <a:rPr lang="ru-RU" sz="2000" dirty="0" err="1"/>
              <a:t>түсінікті</a:t>
            </a:r>
            <a:r>
              <a:rPr lang="ru-RU" sz="2000" dirty="0"/>
              <a:t> </a:t>
            </a:r>
            <a:r>
              <a:rPr lang="ru-RU" sz="2000" dirty="0" err="1"/>
              <a:t>сөздер</a:t>
            </a:r>
            <a:r>
              <a:rPr lang="ru-RU" sz="2000" dirty="0"/>
              <a:t> мен </a:t>
            </a:r>
            <a:r>
              <a:rPr lang="ru-RU" sz="2000" dirty="0" err="1"/>
              <a:t>конструкциялар</a:t>
            </a:r>
            <a:r>
              <a:rPr lang="ru-RU" sz="2000" dirty="0"/>
              <a:t>; </a:t>
            </a:r>
            <a:br>
              <a:rPr lang="ru-RU" sz="2000" dirty="0"/>
            </a:br>
            <a:r>
              <a:rPr lang="ru-RU" sz="2000" dirty="0"/>
              <a:t>2) Стиль - </a:t>
            </a:r>
            <a:r>
              <a:rPr lang="ru-RU" sz="2000" dirty="0" err="1"/>
              <a:t>тарихи</a:t>
            </a:r>
            <a:r>
              <a:rPr lang="ru-RU" sz="2000" dirty="0"/>
              <a:t> категория; </a:t>
            </a:r>
            <a:br>
              <a:rPr lang="ru-RU" sz="2000" dirty="0"/>
            </a:br>
            <a:r>
              <a:rPr lang="ru-RU" sz="2000" dirty="0"/>
              <a:t>3) Стиль- </a:t>
            </a:r>
            <a:r>
              <a:rPr lang="ru-RU" sz="2000" dirty="0" err="1"/>
              <a:t>қоғамдық</a:t>
            </a:r>
            <a:r>
              <a:rPr lang="ru-RU" sz="2000" dirty="0"/>
              <a:t> </a:t>
            </a:r>
            <a:r>
              <a:rPr lang="ru-RU" sz="2000" dirty="0" err="1"/>
              <a:t>қызметтің</a:t>
            </a:r>
            <a:r>
              <a:rPr lang="ru-RU" sz="2000" dirty="0"/>
              <a:t> </a:t>
            </a:r>
            <a:r>
              <a:rPr lang="ru-RU" sz="2000" dirty="0" err="1"/>
              <a:t>бір</a:t>
            </a:r>
            <a:r>
              <a:rPr lang="ru-RU" sz="2000" dirty="0"/>
              <a:t> </a:t>
            </a:r>
            <a:r>
              <a:rPr lang="ru-RU" sz="2000" dirty="0" err="1"/>
              <a:t>саласында</a:t>
            </a:r>
            <a:r>
              <a:rPr lang="ru-RU" sz="2000" dirty="0"/>
              <a:t> </a:t>
            </a:r>
            <a:r>
              <a:rPr lang="ru-RU" sz="2000" dirty="0" err="1"/>
              <a:t>жұмсалады</a:t>
            </a:r>
            <a:r>
              <a:rPr lang="ru-RU" sz="2000" dirty="0"/>
              <a:t>; </a:t>
            </a:r>
            <a:br>
              <a:rPr lang="ru-RU" sz="2000" dirty="0"/>
            </a:br>
            <a:r>
              <a:rPr lang="ru-RU" sz="2000" dirty="0"/>
              <a:t>4) </a:t>
            </a:r>
            <a:r>
              <a:rPr lang="ru-RU" sz="2000" dirty="0" err="1"/>
              <a:t>Тілдік</a:t>
            </a:r>
            <a:r>
              <a:rPr lang="ru-RU" sz="2000" dirty="0"/>
              <a:t> </a:t>
            </a:r>
            <a:r>
              <a:rPr lang="ru-RU" sz="2000" dirty="0" err="1"/>
              <a:t>кұралдардың</a:t>
            </a:r>
            <a:r>
              <a:rPr lang="ru-RU" sz="2000" dirty="0"/>
              <a:t> </a:t>
            </a:r>
            <a:r>
              <a:rPr lang="ru-RU" sz="2000" dirty="0" err="1"/>
              <a:t>қалай</a:t>
            </a:r>
            <a:r>
              <a:rPr lang="ru-RU" sz="2000" dirty="0"/>
              <a:t> </a:t>
            </a:r>
            <a:r>
              <a:rPr lang="ru-RU" sz="2000" dirty="0" err="1"/>
              <a:t>болса</a:t>
            </a:r>
            <a:r>
              <a:rPr lang="ru-RU" sz="2000" dirty="0"/>
              <a:t> </a:t>
            </a:r>
            <a:r>
              <a:rPr lang="ru-RU" sz="2000" dirty="0" err="1"/>
              <a:t>тіркескен</a:t>
            </a:r>
            <a:r>
              <a:rPr lang="ru-RU" sz="2000" dirty="0"/>
              <a:t> </a:t>
            </a:r>
            <a:r>
              <a:rPr lang="ru-RU" sz="2000" dirty="0" err="1"/>
              <a:t>тобы</a:t>
            </a:r>
            <a:r>
              <a:rPr lang="ru-RU" sz="2000" dirty="0"/>
              <a:t> </a:t>
            </a:r>
            <a:r>
              <a:rPr lang="ru-RU" sz="2000" dirty="0" err="1"/>
              <a:t>емес</a:t>
            </a:r>
            <a:r>
              <a:rPr lang="ru-RU" sz="2000" dirty="0"/>
              <a:t>, </a:t>
            </a:r>
            <a:r>
              <a:rPr lang="ru-RU" sz="2000" dirty="0" err="1"/>
              <a:t>шартты</a:t>
            </a:r>
            <a:r>
              <a:rPr lang="ru-RU" sz="2000" dirty="0"/>
              <a:t> </a:t>
            </a:r>
            <a:r>
              <a:rPr lang="ru-RU" sz="2000" dirty="0" err="1"/>
              <a:t>тұйықталған</a:t>
            </a:r>
            <a:r>
              <a:rPr lang="ru-RU" sz="2000" dirty="0"/>
              <a:t> </a:t>
            </a:r>
            <a:r>
              <a:rPr lang="ru-RU" sz="2000" dirty="0" err="1"/>
              <a:t>тобы</a:t>
            </a:r>
            <a:r>
              <a:rPr lang="ru-RU" sz="2000" dirty="0"/>
              <a:t>. </a:t>
            </a:r>
            <a:br>
              <a:rPr lang="ru-RU" sz="2000" dirty="0"/>
            </a:br>
            <a:endParaRPr lang="ru-RU" sz="20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620688"/>
            <a:ext cx="6984776" cy="4832092"/>
          </a:xfrm>
          <a:prstGeom prst="rect">
            <a:avLst/>
          </a:prstGeom>
        </p:spPr>
        <p:txBody>
          <a:bodyPr wrap="square">
            <a:spAutoFit/>
          </a:bodyPr>
          <a:lstStyle/>
          <a:p>
            <a:pPr algn="just"/>
            <a:r>
              <a:rPr lang="ru-RU" sz="2800" dirty="0" err="1"/>
              <a:t>Стилистиканың</a:t>
            </a:r>
            <a:r>
              <a:rPr lang="ru-RU" sz="2800" dirty="0"/>
              <a:t> </a:t>
            </a:r>
            <a:r>
              <a:rPr lang="ru-RU" sz="2800" dirty="0" err="1"/>
              <a:t>зерттейтін</a:t>
            </a:r>
            <a:r>
              <a:rPr lang="ru-RU" sz="2800" dirty="0"/>
              <a:t> </a:t>
            </a:r>
            <a:r>
              <a:rPr lang="ru-RU" sz="2800" dirty="0" err="1"/>
              <a:t>саласы</a:t>
            </a:r>
            <a:r>
              <a:rPr lang="ru-RU" sz="2800" dirty="0"/>
              <a:t> — стиль. </a:t>
            </a:r>
            <a:r>
              <a:rPr lang="ru-RU" sz="2800" dirty="0" err="1"/>
              <a:t>Біріншіден</a:t>
            </a:r>
            <a:r>
              <a:rPr lang="ru-RU" sz="2800" dirty="0"/>
              <a:t>, стиль — </a:t>
            </a:r>
            <a:r>
              <a:rPr lang="ru-RU" sz="2800" dirty="0" err="1"/>
              <a:t>тарихи</a:t>
            </a:r>
            <a:r>
              <a:rPr lang="ru-RU" sz="2800" dirty="0"/>
              <a:t> категория. </a:t>
            </a:r>
            <a:r>
              <a:rPr lang="ru-RU" sz="2800" dirty="0" err="1"/>
              <a:t>Тарихы</a:t>
            </a:r>
            <a:r>
              <a:rPr lang="ru-RU" sz="2800" dirty="0"/>
              <a:t> </a:t>
            </a:r>
            <a:r>
              <a:rPr lang="ru-RU" sz="2800" dirty="0" err="1"/>
              <a:t>көне</a:t>
            </a:r>
            <a:r>
              <a:rPr lang="ru-RU" sz="2800" dirty="0"/>
              <a:t> </a:t>
            </a:r>
            <a:r>
              <a:rPr lang="ru-RU" sz="2800" dirty="0" err="1"/>
              <a:t>дәуірден</a:t>
            </a:r>
            <a:r>
              <a:rPr lang="ru-RU" sz="2800" dirty="0"/>
              <a:t> </a:t>
            </a:r>
            <a:r>
              <a:rPr lang="ru-RU" sz="2800" dirty="0" err="1"/>
              <a:t>бастау</a:t>
            </a:r>
            <a:r>
              <a:rPr lang="ru-RU" sz="2800" dirty="0"/>
              <a:t> </a:t>
            </a:r>
            <a:r>
              <a:rPr lang="ru-RU" sz="2800" dirty="0" err="1" smtClean="0"/>
              <a:t>алады</a:t>
            </a:r>
            <a:r>
              <a:rPr lang="ru-RU" sz="2800" dirty="0" smtClean="0"/>
              <a:t>. </a:t>
            </a:r>
            <a:r>
              <a:rPr lang="ru-RU" sz="2800" dirty="0" err="1"/>
              <a:t>Ө</a:t>
            </a:r>
            <a:r>
              <a:rPr lang="ru-RU" sz="2800" dirty="0" err="1" smtClean="0"/>
              <a:t>з</a:t>
            </a:r>
            <a:r>
              <a:rPr lang="ru-RU" sz="2800" dirty="0" smtClean="0"/>
              <a:t> </a:t>
            </a:r>
            <a:r>
              <a:rPr lang="ru-RU" sz="2800" dirty="0" err="1"/>
              <a:t>қоғамына</a:t>
            </a:r>
            <a:r>
              <a:rPr lang="ru-RU" sz="2800" dirty="0"/>
              <a:t> </a:t>
            </a:r>
            <a:r>
              <a:rPr lang="ru-RU" sz="2800" dirty="0" err="1"/>
              <a:t>қызмет</a:t>
            </a:r>
            <a:r>
              <a:rPr lang="ru-RU" sz="2800" dirty="0"/>
              <a:t> </a:t>
            </a:r>
            <a:r>
              <a:rPr lang="ru-RU" sz="2800" dirty="0" err="1"/>
              <a:t>етіп</a:t>
            </a:r>
            <a:r>
              <a:rPr lang="ru-RU" sz="2800" dirty="0"/>
              <a:t> </a:t>
            </a:r>
            <a:r>
              <a:rPr lang="ru-RU" sz="2800" dirty="0" err="1"/>
              <a:t>отырған</a:t>
            </a:r>
            <a:r>
              <a:rPr lang="ru-RU" sz="2800" dirty="0"/>
              <a:t> </a:t>
            </a:r>
            <a:r>
              <a:rPr lang="ru-RU" sz="2800" dirty="0" err="1" smtClean="0"/>
              <a:t>мемлекеттің</a:t>
            </a:r>
            <a:r>
              <a:rPr lang="ru-RU" sz="2800" dirty="0" smtClean="0"/>
              <a:t> </a:t>
            </a:r>
            <a:r>
              <a:rPr lang="ru-RU" sz="2800" dirty="0" err="1"/>
              <a:t>мәртебесін</a:t>
            </a:r>
            <a:r>
              <a:rPr lang="ru-RU" sz="2800" dirty="0"/>
              <a:t> </a:t>
            </a:r>
            <a:r>
              <a:rPr lang="ru-RU" sz="2800" dirty="0" err="1"/>
              <a:t>алған</a:t>
            </a:r>
            <a:r>
              <a:rPr lang="ru-RU" sz="2800" dirty="0"/>
              <a:t> </a:t>
            </a:r>
            <a:r>
              <a:rPr lang="ru-RU" sz="2800" dirty="0" err="1"/>
              <a:t>тілдің</a:t>
            </a:r>
            <a:r>
              <a:rPr lang="ru-RU" sz="2800" dirty="0"/>
              <a:t> </a:t>
            </a:r>
            <a:r>
              <a:rPr lang="ru-RU" sz="2800" dirty="0" err="1"/>
              <a:t>тарихын</a:t>
            </a:r>
            <a:r>
              <a:rPr lang="ru-RU" sz="2800" dirty="0"/>
              <a:t> </a:t>
            </a:r>
            <a:r>
              <a:rPr lang="ru-RU" sz="2800" dirty="0" err="1"/>
              <a:t>тану</a:t>
            </a:r>
            <a:r>
              <a:rPr lang="ru-RU" sz="2800" dirty="0"/>
              <a:t>, </a:t>
            </a:r>
            <a:r>
              <a:rPr lang="ru-RU" sz="2800" dirty="0" err="1"/>
              <a:t>функционалды</a:t>
            </a:r>
            <a:r>
              <a:rPr lang="ru-RU" sz="2800" dirty="0"/>
              <a:t> </a:t>
            </a:r>
            <a:r>
              <a:rPr lang="ru-RU" sz="2800" dirty="0" err="1"/>
              <a:t>стильдердің</a:t>
            </a:r>
            <a:r>
              <a:rPr lang="ru-RU" sz="2800" dirty="0"/>
              <a:t> </a:t>
            </a:r>
            <a:r>
              <a:rPr lang="ru-RU" sz="2800" dirty="0" err="1"/>
              <a:t>әр</a:t>
            </a:r>
            <a:r>
              <a:rPr lang="ru-RU" sz="2800" dirty="0"/>
              <a:t> </a:t>
            </a:r>
            <a:r>
              <a:rPr lang="ru-RU" sz="2800" dirty="0" err="1"/>
              <a:t>дәуірде</a:t>
            </a:r>
            <a:r>
              <a:rPr lang="ru-RU" sz="2800" dirty="0"/>
              <a:t> </a:t>
            </a:r>
            <a:r>
              <a:rPr lang="ru-RU" sz="2800" dirty="0" err="1"/>
              <a:t>біреуінің</a:t>
            </a:r>
            <a:r>
              <a:rPr lang="ru-RU" sz="2800" dirty="0"/>
              <a:t> </a:t>
            </a:r>
            <a:r>
              <a:rPr lang="ru-RU" sz="2800" dirty="0" err="1"/>
              <a:t>ерте</a:t>
            </a:r>
            <a:r>
              <a:rPr lang="ru-RU" sz="2800" dirty="0"/>
              <a:t>, </a:t>
            </a:r>
            <a:r>
              <a:rPr lang="ru-RU" sz="2800" dirty="0" err="1"/>
              <a:t>біреуінің</a:t>
            </a:r>
            <a:r>
              <a:rPr lang="ru-RU" sz="2800" dirty="0"/>
              <a:t> </a:t>
            </a:r>
            <a:r>
              <a:rPr lang="ru-RU" sz="2800" dirty="0" err="1"/>
              <a:t>кеш</a:t>
            </a:r>
            <a:r>
              <a:rPr lang="ru-RU" sz="2800" dirty="0"/>
              <a:t> даму </a:t>
            </a:r>
            <a:r>
              <a:rPr lang="ru-RU" sz="2800" dirty="0" err="1"/>
              <a:t>сатысын</a:t>
            </a:r>
            <a:r>
              <a:rPr lang="ru-RU" sz="2800" dirty="0"/>
              <a:t> </a:t>
            </a:r>
            <a:r>
              <a:rPr lang="ru-RU" sz="2800" dirty="0" err="1"/>
              <a:t>бастан</a:t>
            </a:r>
            <a:r>
              <a:rPr lang="ru-RU" sz="2800" dirty="0"/>
              <a:t> </a:t>
            </a:r>
            <a:r>
              <a:rPr lang="ru-RU" sz="2800" dirty="0" err="1"/>
              <a:t>кешіргенін</a:t>
            </a:r>
            <a:r>
              <a:rPr lang="ru-RU" sz="2800" dirty="0"/>
              <a:t> </a:t>
            </a:r>
            <a:r>
              <a:rPr lang="ru-RU" sz="2800" dirty="0" err="1"/>
              <a:t>жүйелеу</a:t>
            </a:r>
            <a:r>
              <a:rPr lang="ru-RU" sz="2800" dirty="0"/>
              <a:t> </a:t>
            </a:r>
            <a:r>
              <a:rPr lang="ru-RU" sz="2800" dirty="0" err="1"/>
              <a:t>стильдің</a:t>
            </a:r>
            <a:r>
              <a:rPr lang="ru-RU" sz="2800" dirty="0"/>
              <a:t> </a:t>
            </a:r>
            <a:r>
              <a:rPr lang="ru-RU" sz="2800" dirty="0" err="1"/>
              <a:t>тарихи</a:t>
            </a:r>
            <a:r>
              <a:rPr lang="ru-RU" sz="2800" dirty="0"/>
              <a:t> категория </a:t>
            </a:r>
            <a:r>
              <a:rPr lang="ru-RU" sz="2800" dirty="0" err="1"/>
              <a:t>екенін</a:t>
            </a:r>
            <a:r>
              <a:rPr lang="ru-RU" sz="2800" dirty="0"/>
              <a:t> </a:t>
            </a:r>
            <a:r>
              <a:rPr lang="ru-RU" sz="2800" dirty="0" err="1"/>
              <a:t>толық</a:t>
            </a:r>
            <a:r>
              <a:rPr lang="ru-RU" sz="2800" dirty="0"/>
              <a:t> </a:t>
            </a:r>
            <a:r>
              <a:rPr lang="ru-RU" sz="2800" dirty="0" err="1"/>
              <a:t>дәлелдейді</a:t>
            </a:r>
            <a:r>
              <a:rPr lang="ru-RU" sz="2800" dirty="0"/>
              <a:t>. </a:t>
            </a:r>
            <a:endParaRPr lang="ru-RU" sz="2800" dirty="0" smtClean="0"/>
          </a:p>
          <a:p>
            <a:pPr algn="just"/>
            <a:endParaRPr lang="ru-RU" sz="28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5013176"/>
            <a:ext cx="8424936" cy="1541930"/>
          </a:xfrm>
          <a:prstGeom prst="rect">
            <a:avLst/>
          </a:prstGeom>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692696"/>
            <a:ext cx="7056784" cy="4401205"/>
          </a:xfrm>
          <a:prstGeom prst="rect">
            <a:avLst/>
          </a:prstGeom>
        </p:spPr>
        <p:txBody>
          <a:bodyPr wrap="square">
            <a:spAutoFit/>
          </a:bodyPr>
          <a:lstStyle/>
          <a:p>
            <a:r>
              <a:rPr lang="ru-RU" sz="2800" dirty="0" err="1">
                <a:solidFill>
                  <a:srgbClr val="5D4B00"/>
                </a:solidFill>
                <a:latin typeface="Times New Roman" panose="02020603050405020304" pitchFamily="18" charset="0"/>
                <a:ea typeface="Times New Roman" panose="02020603050405020304" pitchFamily="18" charset="0"/>
              </a:rPr>
              <a:t>Екіншіден</a:t>
            </a:r>
            <a:r>
              <a:rPr lang="ru-RU" sz="2800" dirty="0">
                <a:solidFill>
                  <a:srgbClr val="5D4B00"/>
                </a:solidFill>
                <a:latin typeface="Times New Roman" panose="02020603050405020304" pitchFamily="18" charset="0"/>
                <a:ea typeface="Times New Roman" panose="02020603050405020304" pitchFamily="18" charset="0"/>
              </a:rPr>
              <a:t>, стиль </a:t>
            </a:r>
            <a:r>
              <a:rPr lang="ru-RU" sz="2800" dirty="0" err="1">
                <a:solidFill>
                  <a:srgbClr val="5D4B00"/>
                </a:solidFill>
                <a:latin typeface="Times New Roman" panose="02020603050405020304" pitchFamily="18" charset="0"/>
                <a:ea typeface="Times New Roman" panose="02020603050405020304" pitchFamily="18" charset="0"/>
              </a:rPr>
              <a:t>әдеби</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тілдің</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бір</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түрі</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болғандықтан</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қазақ</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әдеби</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тілінің</a:t>
            </a:r>
            <a:r>
              <a:rPr lang="ru-RU" sz="2800" dirty="0">
                <a:solidFill>
                  <a:srgbClr val="5D4B00"/>
                </a:solidFill>
                <a:latin typeface="Times New Roman" panose="02020603050405020304" pitchFamily="18" charset="0"/>
                <a:ea typeface="Times New Roman" panose="02020603050405020304" pitchFamily="18" charset="0"/>
              </a:rPr>
              <a:t> даму </a:t>
            </a:r>
            <a:r>
              <a:rPr lang="ru-RU" sz="2800" dirty="0" err="1">
                <a:solidFill>
                  <a:srgbClr val="5D4B00"/>
                </a:solidFill>
                <a:latin typeface="Times New Roman" panose="02020603050405020304" pitchFamily="18" charset="0"/>
                <a:ea typeface="Times New Roman" panose="02020603050405020304" pitchFamily="18" charset="0"/>
              </a:rPr>
              <a:t>сатысымен</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қатарласа</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сөз</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болып</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жүр</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Әдеби</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тілдің</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басты</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белгісі</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нормаланған</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сұрыпталған</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тіл</a:t>
            </a:r>
            <a:r>
              <a:rPr lang="ru-RU" sz="2800" dirty="0">
                <a:solidFill>
                  <a:srgbClr val="5D4B00"/>
                </a:solidFill>
                <a:latin typeface="Times New Roman" panose="02020603050405020304" pitchFamily="18" charset="0"/>
                <a:ea typeface="Times New Roman" panose="02020603050405020304" pitchFamily="18" charset="0"/>
              </a:rPr>
              <a:t> болу </a:t>
            </a:r>
            <a:r>
              <a:rPr lang="ru-RU" sz="2800" dirty="0" err="1">
                <a:solidFill>
                  <a:srgbClr val="5D4B00"/>
                </a:solidFill>
                <a:latin typeface="Times New Roman" panose="02020603050405020304" pitchFamily="18" charset="0"/>
                <a:ea typeface="Times New Roman" panose="02020603050405020304" pitchFamily="18" charset="0"/>
              </a:rPr>
              <a:t>шартын</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smtClean="0">
                <a:solidFill>
                  <a:srgbClr val="5D4B00"/>
                </a:solidFill>
                <a:latin typeface="Times New Roman" panose="02020603050405020304" pitchFamily="18" charset="0"/>
                <a:ea typeface="Times New Roman" panose="02020603050405020304" pitchFamily="18" charset="0"/>
              </a:rPr>
              <a:t>көрсетсе</a:t>
            </a:r>
            <a:r>
              <a:rPr lang="ru-RU" sz="2800" dirty="0" smtClean="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ол</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стильдің</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негізгі</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ұстанымы</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болып</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табылады</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Ауызша</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және</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жазбаша</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әдеби</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тілдің</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ортақ</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тілдік</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белгілерінің</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нәтижесінен</a:t>
            </a:r>
            <a:r>
              <a:rPr lang="ru-RU" sz="2800" dirty="0">
                <a:solidFill>
                  <a:srgbClr val="5D4B00"/>
                </a:solidFill>
                <a:latin typeface="Times New Roman" panose="02020603050405020304" pitchFamily="18" charset="0"/>
                <a:ea typeface="Times New Roman" panose="02020603050405020304" pitchFamily="18" charset="0"/>
              </a:rPr>
              <a:t> де </a:t>
            </a:r>
            <a:r>
              <a:rPr lang="ru-RU" sz="2800" dirty="0" err="1">
                <a:solidFill>
                  <a:srgbClr val="5D4B00"/>
                </a:solidFill>
                <a:latin typeface="Times New Roman" panose="02020603050405020304" pitchFamily="18" charset="0"/>
                <a:ea typeface="Times New Roman" panose="02020603050405020304" pitchFamily="18" charset="0"/>
              </a:rPr>
              <a:t>стильдің</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салалары</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бөлініп</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шықты</a:t>
            </a:r>
            <a:r>
              <a:rPr lang="ru-RU" sz="2800" dirty="0">
                <a:solidFill>
                  <a:srgbClr val="5D4B00"/>
                </a:solidFill>
                <a:latin typeface="Times New Roman" panose="02020603050405020304" pitchFamily="18" charset="0"/>
                <a:ea typeface="Times New Roman" panose="02020603050405020304" pitchFamily="18" charset="0"/>
              </a:rPr>
              <a:t>. </a:t>
            </a:r>
            <a:endParaRPr lang="ru-RU" sz="2800" dirty="0" smtClean="0">
              <a:solidFill>
                <a:srgbClr val="5D4B00"/>
              </a:solidFill>
              <a:latin typeface="Times New Roman" panose="02020603050405020304" pitchFamily="18" charset="0"/>
              <a:ea typeface="Times New Roman" panose="02020603050405020304" pitchFamily="18" charset="0"/>
            </a:endParaRPr>
          </a:p>
          <a:p>
            <a:endParaRPr lang="ru-RU" sz="28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4653136"/>
            <a:ext cx="8856984" cy="1475684"/>
          </a:xfrm>
          <a:prstGeom prst="rect">
            <a:avLst/>
          </a:prstGeom>
        </p:spPr>
      </p:pic>
    </p:spTree>
    <p:extLst>
      <p:ext uri="{BB962C8B-B14F-4D97-AF65-F5344CB8AC3E}">
        <p14:creationId xmlns:p14="http://schemas.microsoft.com/office/powerpoint/2010/main" val="19951914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1268760"/>
            <a:ext cx="6768752" cy="3539430"/>
          </a:xfrm>
          <a:prstGeom prst="rect">
            <a:avLst/>
          </a:prstGeom>
        </p:spPr>
        <p:txBody>
          <a:bodyPr wrap="square">
            <a:spAutoFit/>
          </a:bodyPr>
          <a:lstStyle/>
          <a:p>
            <a:r>
              <a:rPr lang="ru-RU" sz="2800" dirty="0" err="1">
                <a:solidFill>
                  <a:srgbClr val="5D4B00"/>
                </a:solidFill>
                <a:latin typeface="Times New Roman" panose="02020603050405020304" pitchFamily="18" charset="0"/>
                <a:ea typeface="Times New Roman" panose="02020603050405020304" pitchFamily="18" charset="0"/>
              </a:rPr>
              <a:t>Үшіншіден</a:t>
            </a:r>
            <a:r>
              <a:rPr lang="ru-RU" sz="2800" dirty="0">
                <a:solidFill>
                  <a:srgbClr val="5D4B00"/>
                </a:solidFill>
                <a:latin typeface="Times New Roman" panose="02020603050405020304" pitchFamily="18" charset="0"/>
                <a:ea typeface="Times New Roman" panose="02020603050405020304" pitchFamily="18" charset="0"/>
              </a:rPr>
              <a:t>, стиль </a:t>
            </a:r>
            <a:r>
              <a:rPr lang="ru-RU" sz="2800" dirty="0" err="1">
                <a:solidFill>
                  <a:srgbClr val="5D4B00"/>
                </a:solidFill>
                <a:latin typeface="Times New Roman" panose="02020603050405020304" pitchFamily="18" charset="0"/>
                <a:ea typeface="Times New Roman" panose="02020603050405020304" pitchFamily="18" charset="0"/>
              </a:rPr>
              <a:t>қоғамдық</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қызметтің</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бір</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саласында</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жұмсалады</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стильдерді</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жіктегенде</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smtClean="0">
                <a:solidFill>
                  <a:srgbClr val="5D4B00"/>
                </a:solidFill>
                <a:latin typeface="Times New Roman" panose="02020603050405020304" pitchFamily="18" charset="0"/>
                <a:ea typeface="Times New Roman" panose="02020603050405020304" pitchFamily="18" charset="0"/>
              </a:rPr>
              <a:t>осыған</a:t>
            </a:r>
            <a:r>
              <a:rPr lang="ru-RU" sz="2800" dirty="0" smtClean="0">
                <a:solidFill>
                  <a:srgbClr val="5D4B00"/>
                </a:solidFill>
                <a:latin typeface="Times New Roman" panose="02020603050405020304" pitchFamily="18" charset="0"/>
                <a:ea typeface="Times New Roman" panose="02020603050405020304" pitchFamily="18" charset="0"/>
              </a:rPr>
              <a:t> </a:t>
            </a:r>
            <a:r>
              <a:rPr lang="ru-RU" sz="2800" dirty="0" err="1" smtClean="0">
                <a:solidFill>
                  <a:srgbClr val="5D4B00"/>
                </a:solidFill>
                <a:latin typeface="Times New Roman" panose="02020603050405020304" pitchFamily="18" charset="0"/>
                <a:ea typeface="Times New Roman" panose="02020603050405020304" pitchFamily="18" charset="0"/>
              </a:rPr>
              <a:t>көңіл</a:t>
            </a:r>
            <a:r>
              <a:rPr lang="ru-RU" sz="2800" dirty="0" smtClean="0">
                <a:solidFill>
                  <a:srgbClr val="5D4B00"/>
                </a:solidFill>
                <a:latin typeface="Times New Roman" panose="02020603050405020304" pitchFamily="18" charset="0"/>
                <a:ea typeface="Times New Roman" panose="02020603050405020304" pitchFamily="18" charset="0"/>
              </a:rPr>
              <a:t> </a:t>
            </a:r>
            <a:r>
              <a:rPr lang="ru-RU" sz="2800" dirty="0" err="1" smtClean="0">
                <a:solidFill>
                  <a:srgbClr val="5D4B00"/>
                </a:solidFill>
                <a:latin typeface="Times New Roman" panose="02020603050405020304" pitchFamily="18" charset="0"/>
                <a:ea typeface="Times New Roman" panose="02020603050405020304" pitchFamily="18" charset="0"/>
              </a:rPr>
              <a:t>бөлу</a:t>
            </a:r>
            <a:r>
              <a:rPr lang="ru-RU" sz="2800" dirty="0" smtClean="0">
                <a:solidFill>
                  <a:srgbClr val="5D4B00"/>
                </a:solidFill>
                <a:latin typeface="Times New Roman" panose="02020603050405020304" pitchFamily="18" charset="0"/>
                <a:ea typeface="Times New Roman" panose="02020603050405020304" pitchFamily="18" charset="0"/>
              </a:rPr>
              <a:t> </a:t>
            </a:r>
            <a:r>
              <a:rPr lang="ru-RU" sz="2800" dirty="0" err="1" smtClean="0">
                <a:solidFill>
                  <a:srgbClr val="5D4B00"/>
                </a:solidFill>
                <a:latin typeface="Times New Roman" panose="02020603050405020304" pitchFamily="18" charset="0"/>
                <a:ea typeface="Times New Roman" panose="02020603050405020304" pitchFamily="18" charset="0"/>
              </a:rPr>
              <a:t>қажет</a:t>
            </a:r>
            <a:r>
              <a:rPr lang="ru-RU" sz="2800" dirty="0" smtClean="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қажет</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Мысалы</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smtClean="0">
                <a:solidFill>
                  <a:srgbClr val="5D4B00"/>
                </a:solidFill>
                <a:latin typeface="Times New Roman" panose="02020603050405020304" pitchFamily="18" charset="0"/>
                <a:ea typeface="Times New Roman" panose="02020603050405020304" pitchFamily="18" charset="0"/>
              </a:rPr>
              <a:t>публицистикалық</a:t>
            </a:r>
            <a:r>
              <a:rPr lang="ru-RU" sz="2800" dirty="0" smtClean="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стильдің</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ғылыми</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стильдің</a:t>
            </a:r>
            <a:r>
              <a:rPr lang="ru-RU" sz="2800" dirty="0">
                <a:solidFill>
                  <a:srgbClr val="5D4B00"/>
                </a:solidFill>
                <a:latin typeface="Times New Roman" panose="02020603050405020304" pitchFamily="18" charset="0"/>
                <a:ea typeface="Times New Roman" panose="02020603050405020304" pitchFamily="18" charset="0"/>
              </a:rPr>
              <a:t> де, </a:t>
            </a:r>
            <a:r>
              <a:rPr lang="ru-RU" sz="2800" dirty="0" err="1">
                <a:solidFill>
                  <a:srgbClr val="5D4B00"/>
                </a:solidFill>
                <a:latin typeface="Times New Roman" panose="02020603050405020304" pitchFamily="18" charset="0"/>
                <a:ea typeface="Times New Roman" panose="02020603050405020304" pitchFamily="18" charset="0"/>
              </a:rPr>
              <a:t>көркем</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әдебиет</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стилінің</a:t>
            </a:r>
            <a:r>
              <a:rPr lang="ru-RU" sz="2800" dirty="0">
                <a:solidFill>
                  <a:srgbClr val="5D4B00"/>
                </a:solidFill>
                <a:latin typeface="Times New Roman" panose="02020603050405020304" pitchFamily="18" charset="0"/>
                <a:ea typeface="Times New Roman" panose="02020603050405020304" pitchFamily="18" charset="0"/>
              </a:rPr>
              <a:t> де </a:t>
            </a:r>
            <a:r>
              <a:rPr lang="ru-RU" sz="2800" dirty="0" err="1">
                <a:solidFill>
                  <a:srgbClr val="5D4B00"/>
                </a:solidFill>
                <a:latin typeface="Times New Roman" panose="02020603050405020304" pitchFamily="18" charset="0"/>
                <a:ea typeface="Times New Roman" panose="02020603050405020304" pitchFamily="18" charset="0"/>
              </a:rPr>
              <a:t>қоғамдық</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қызметі</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белгілі</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ортада</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өз</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мақсатына</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жетті</a:t>
            </a:r>
            <a:r>
              <a:rPr lang="ru-RU" sz="2800" dirty="0" smtClean="0">
                <a:solidFill>
                  <a:srgbClr val="5D4B00"/>
                </a:solidFill>
                <a:latin typeface="Times New Roman" panose="02020603050405020304" pitchFamily="18" charset="0"/>
                <a:ea typeface="Times New Roman" panose="02020603050405020304" pitchFamily="18" charset="0"/>
              </a:rPr>
              <a:t>.</a:t>
            </a:r>
          </a:p>
          <a:p>
            <a:endParaRPr lang="ru-RU" sz="28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4293096"/>
            <a:ext cx="8640960" cy="2115114"/>
          </a:xfrm>
          <a:prstGeom prst="rect">
            <a:avLst/>
          </a:prstGeom>
        </p:spPr>
      </p:pic>
    </p:spTree>
    <p:extLst>
      <p:ext uri="{BB962C8B-B14F-4D97-AF65-F5344CB8AC3E}">
        <p14:creationId xmlns:p14="http://schemas.microsoft.com/office/powerpoint/2010/main" val="19505636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692696"/>
            <a:ext cx="7272808" cy="3539430"/>
          </a:xfrm>
          <a:prstGeom prst="rect">
            <a:avLst/>
          </a:prstGeom>
        </p:spPr>
        <p:txBody>
          <a:bodyPr wrap="square">
            <a:spAutoFit/>
          </a:bodyPr>
          <a:lstStyle/>
          <a:p>
            <a:r>
              <a:rPr lang="ru-RU" sz="2800" dirty="0" err="1">
                <a:solidFill>
                  <a:srgbClr val="5D4B00"/>
                </a:solidFill>
                <a:latin typeface="Times New Roman" panose="02020603050405020304" pitchFamily="18" charset="0"/>
                <a:ea typeface="Times New Roman" panose="02020603050405020304" pitchFamily="18" charset="0"/>
              </a:rPr>
              <a:t>Мысалы</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көркем</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әдебиет</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стильдерінде</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бұл</a:t>
            </a:r>
            <a:r>
              <a:rPr lang="ru-RU" sz="2800" dirty="0">
                <a:solidFill>
                  <a:srgbClr val="5D4B00"/>
                </a:solidFill>
                <a:latin typeface="Times New Roman" panose="02020603050405020304" pitchFamily="18" charset="0"/>
                <a:ea typeface="Times New Roman" panose="02020603050405020304" pitchFamily="18" charset="0"/>
              </a:rPr>
              <a:t> стиль </a:t>
            </a:r>
            <a:r>
              <a:rPr lang="ru-RU" sz="2800" dirty="0" err="1">
                <a:solidFill>
                  <a:srgbClr val="5D4B00"/>
                </a:solidFill>
                <a:latin typeface="Times New Roman" panose="02020603050405020304" pitchFamily="18" charset="0"/>
                <a:ea typeface="Times New Roman" panose="02020603050405020304" pitchFamily="18" charset="0"/>
              </a:rPr>
              <a:t>түрінің</a:t>
            </a:r>
            <a:r>
              <a:rPr lang="ru-RU" sz="2800" dirty="0">
                <a:solidFill>
                  <a:srgbClr val="5D4B00"/>
                </a:solidFill>
                <a:latin typeface="Times New Roman" panose="02020603050405020304" pitchFamily="18" charset="0"/>
                <a:ea typeface="Times New Roman" panose="02020603050405020304" pitchFamily="18" charset="0"/>
              </a:rPr>
              <a:t> де сан </a:t>
            </a:r>
            <a:r>
              <a:rPr lang="ru-RU" sz="2800" dirty="0" err="1">
                <a:solidFill>
                  <a:srgbClr val="5D4B00"/>
                </a:solidFill>
                <a:latin typeface="Times New Roman" panose="02020603050405020304" pitchFamily="18" charset="0"/>
                <a:ea typeface="Times New Roman" panose="02020603050405020304" pitchFamily="18" charset="0"/>
              </a:rPr>
              <a:t>алуан</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іштей</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жанрларға</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бөлінуіне</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байланысты</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ерекшеліктері</a:t>
            </a:r>
            <a:r>
              <a:rPr lang="ru-RU" sz="2800" dirty="0">
                <a:solidFill>
                  <a:srgbClr val="5D4B00"/>
                </a:solidFill>
                <a:latin typeface="Times New Roman" panose="02020603050405020304" pitchFamily="18" charset="0"/>
                <a:ea typeface="Times New Roman" panose="02020603050405020304" pitchFamily="18" charset="0"/>
              </a:rPr>
              <a:t> мен </a:t>
            </a:r>
            <a:r>
              <a:rPr lang="ru-RU" sz="2800" dirty="0" err="1">
                <a:solidFill>
                  <a:srgbClr val="5D4B00"/>
                </a:solidFill>
                <a:latin typeface="Times New Roman" panose="02020603050405020304" pitchFamily="18" charset="0"/>
                <a:ea typeface="Times New Roman" panose="02020603050405020304" pitchFamily="18" charset="0"/>
              </a:rPr>
              <a:t>өзгешеліктері</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smtClean="0">
                <a:solidFill>
                  <a:srgbClr val="5D4B00"/>
                </a:solidFill>
                <a:latin typeface="Times New Roman" panose="02020603050405020304" pitchFamily="18" charset="0"/>
                <a:ea typeface="Times New Roman" panose="02020603050405020304" pitchFamily="18" charset="0"/>
              </a:rPr>
              <a:t>бар) </a:t>
            </a:r>
            <a:r>
              <a:rPr lang="ru-RU" sz="2800" dirty="0" err="1">
                <a:solidFill>
                  <a:srgbClr val="5D4B00"/>
                </a:solidFill>
                <a:latin typeface="Times New Roman" panose="02020603050405020304" pitchFamily="18" charset="0"/>
                <a:ea typeface="Times New Roman" panose="02020603050405020304" pitchFamily="18" charset="0"/>
              </a:rPr>
              <a:t>ғылыми</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стильдің</a:t>
            </a:r>
            <a:r>
              <a:rPr lang="ru-RU" sz="2800" dirty="0">
                <a:solidFill>
                  <a:srgbClr val="5D4B00"/>
                </a:solidFill>
                <a:latin typeface="Times New Roman" panose="02020603050405020304" pitchFamily="18" charset="0"/>
                <a:ea typeface="Times New Roman" panose="02020603050405020304" pitchFamily="18" charset="0"/>
              </a:rPr>
              <a:t> де, </a:t>
            </a:r>
            <a:r>
              <a:rPr lang="ru-RU" sz="2800" dirty="0" err="1">
                <a:solidFill>
                  <a:srgbClr val="5D4B00"/>
                </a:solidFill>
                <a:latin typeface="Times New Roman" panose="02020603050405020304" pitchFamily="18" charset="0"/>
                <a:ea typeface="Times New Roman" panose="02020603050405020304" pitchFamily="18" charset="0"/>
              </a:rPr>
              <a:t>ресми</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кұжат</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тілінің</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ауызша</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түрі</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немесе</a:t>
            </a:r>
            <a:r>
              <a:rPr lang="ru-RU" sz="2800" dirty="0">
                <a:solidFill>
                  <a:srgbClr val="5D4B00"/>
                </a:solidFill>
                <a:latin typeface="Times New Roman" panose="02020603050405020304" pitchFamily="18" charset="0"/>
                <a:ea typeface="Times New Roman" panose="02020603050405020304" pitchFamily="18" charset="0"/>
              </a:rPr>
              <a:t> сот </a:t>
            </a:r>
            <a:r>
              <a:rPr lang="ru-RU" sz="2800" dirty="0" err="1">
                <a:solidFill>
                  <a:srgbClr val="5D4B00"/>
                </a:solidFill>
                <a:latin typeface="Times New Roman" panose="02020603050405020304" pitchFamily="18" charset="0"/>
                <a:ea typeface="Times New Roman" panose="02020603050405020304" pitchFamily="18" charset="0"/>
              </a:rPr>
              <a:t>залынан</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көрініс</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smtClean="0">
                <a:solidFill>
                  <a:srgbClr val="5D4B00"/>
                </a:solidFill>
                <a:latin typeface="Times New Roman" panose="02020603050405020304" pitchFamily="18" charset="0"/>
                <a:ea typeface="Times New Roman" panose="02020603050405020304" pitchFamily="18" charset="0"/>
              </a:rPr>
              <a:t>суреттелсе</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заң</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тілінің</a:t>
            </a:r>
            <a:r>
              <a:rPr lang="ru-RU" sz="2800" dirty="0">
                <a:solidFill>
                  <a:srgbClr val="5D4B00"/>
                </a:solidFill>
                <a:latin typeface="Times New Roman" panose="02020603050405020304" pitchFamily="18" charset="0"/>
                <a:ea typeface="Times New Roman" panose="02020603050405020304" pitchFamily="18" charset="0"/>
              </a:rPr>
              <a:t> де </a:t>
            </a:r>
            <a:r>
              <a:rPr lang="ru-RU" sz="2800" dirty="0" err="1">
                <a:solidFill>
                  <a:srgbClr val="5D4B00"/>
                </a:solidFill>
                <a:latin typeface="Times New Roman" panose="02020603050405020304" pitchFamily="18" charset="0"/>
                <a:ea typeface="Times New Roman" panose="02020603050405020304" pitchFamily="18" charset="0"/>
              </a:rPr>
              <a:t>элементтері</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кездеседі</a:t>
            </a:r>
            <a:r>
              <a:rPr lang="ru-RU" sz="2800" dirty="0">
                <a:solidFill>
                  <a:srgbClr val="5D4B00"/>
                </a:solidFill>
                <a:latin typeface="Times New Roman" panose="02020603050405020304" pitchFamily="18" charset="0"/>
                <a:ea typeface="Times New Roman" panose="02020603050405020304" pitchFamily="18" charset="0"/>
              </a:rPr>
              <a:t>. </a:t>
            </a:r>
            <a:endParaRPr lang="ru-RU" sz="2800" dirty="0" smtClean="0">
              <a:solidFill>
                <a:srgbClr val="5D4B00"/>
              </a:solidFill>
              <a:latin typeface="Times New Roman" panose="02020603050405020304" pitchFamily="18" charset="0"/>
              <a:ea typeface="Times New Roman" panose="02020603050405020304" pitchFamily="18" charset="0"/>
            </a:endParaRPr>
          </a:p>
          <a:p>
            <a:endParaRPr lang="ru-RU" sz="28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3789040"/>
            <a:ext cx="8568952" cy="2952328"/>
          </a:xfrm>
          <a:prstGeom prst="rect">
            <a:avLst/>
          </a:prstGeom>
        </p:spPr>
      </p:pic>
    </p:spTree>
    <p:extLst>
      <p:ext uri="{BB962C8B-B14F-4D97-AF65-F5344CB8AC3E}">
        <p14:creationId xmlns:p14="http://schemas.microsoft.com/office/powerpoint/2010/main" val="9326060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476672"/>
            <a:ext cx="6768752" cy="4524315"/>
          </a:xfrm>
          <a:prstGeom prst="rect">
            <a:avLst/>
          </a:prstGeom>
        </p:spPr>
        <p:txBody>
          <a:bodyPr wrap="square">
            <a:spAutoFit/>
          </a:bodyPr>
          <a:lstStyle/>
          <a:p>
            <a:r>
              <a:rPr lang="ru-RU" sz="3200" dirty="0" err="1">
                <a:solidFill>
                  <a:srgbClr val="5D4B00"/>
                </a:solidFill>
                <a:latin typeface="Times New Roman" panose="02020603050405020304" pitchFamily="18" charset="0"/>
                <a:ea typeface="Times New Roman" panose="02020603050405020304" pitchFamily="18" charset="0"/>
              </a:rPr>
              <a:t>Ресми</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құжат</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тілі</a:t>
            </a:r>
            <a:r>
              <a:rPr lang="ru-RU" sz="3200" dirty="0">
                <a:solidFill>
                  <a:srgbClr val="5D4B00"/>
                </a:solidFill>
                <a:latin typeface="Times New Roman" panose="02020603050405020304" pitchFamily="18" charset="0"/>
                <a:ea typeface="Times New Roman" panose="02020603050405020304" pitchFamily="18" charset="0"/>
              </a:rPr>
              <a:t> мен </a:t>
            </a:r>
            <a:r>
              <a:rPr lang="ru-RU" sz="3200" dirty="0" err="1">
                <a:solidFill>
                  <a:srgbClr val="5D4B00"/>
                </a:solidFill>
                <a:latin typeface="Times New Roman" panose="02020603050405020304" pitchFamily="18" charset="0"/>
                <a:ea typeface="Times New Roman" panose="02020603050405020304" pitchFamily="18" charset="0"/>
              </a:rPr>
              <a:t>іс</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кағаздар</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тілінде</a:t>
            </a:r>
            <a:r>
              <a:rPr lang="ru-RU" sz="3200" dirty="0">
                <a:solidFill>
                  <a:srgbClr val="5D4B00"/>
                </a:solidFill>
                <a:latin typeface="Times New Roman" panose="02020603050405020304" pitchFamily="18" charset="0"/>
                <a:ea typeface="Times New Roman" panose="02020603050405020304" pitchFamily="18" charset="0"/>
              </a:rPr>
              <a:t> де </a:t>
            </a:r>
            <a:r>
              <a:rPr lang="ru-RU" sz="3200" dirty="0" err="1">
                <a:solidFill>
                  <a:srgbClr val="5D4B00"/>
                </a:solidFill>
                <a:latin typeface="Times New Roman" panose="02020603050405020304" pitchFamily="18" charset="0"/>
                <a:ea typeface="Times New Roman" panose="02020603050405020304" pitchFamily="18" charset="0"/>
              </a:rPr>
              <a:t>ғылыми</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стильге</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тән</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дәлдік</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нақтылық</a:t>
            </a:r>
            <a:r>
              <a:rPr lang="ru-RU" sz="3200" dirty="0">
                <a:solidFill>
                  <a:srgbClr val="5D4B00"/>
                </a:solidFill>
                <a:latin typeface="Times New Roman" panose="02020603050405020304" pitchFamily="18" charset="0"/>
                <a:ea typeface="Times New Roman" panose="02020603050405020304" pitchFamily="18" charset="0"/>
              </a:rPr>
              <a:t> бола </a:t>
            </a:r>
            <a:r>
              <a:rPr lang="ru-RU" sz="3200" dirty="0" err="1">
                <a:solidFill>
                  <a:srgbClr val="5D4B00"/>
                </a:solidFill>
                <a:latin typeface="Times New Roman" panose="02020603050405020304" pitchFamily="18" charset="0"/>
                <a:ea typeface="Times New Roman" panose="02020603050405020304" pitchFamily="18" charset="0"/>
              </a:rPr>
              <a:t>отырып</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реттілік</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көрсеткіштері</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сөйлемдерінің</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тілдік</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кұрылымдық</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ерекшеліктерінің</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ұксас</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комплектерге</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жіктелген</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түрлерін</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кездестіруге</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smtClean="0">
                <a:solidFill>
                  <a:srgbClr val="5D4B00"/>
                </a:solidFill>
                <a:latin typeface="Times New Roman" panose="02020603050405020304" pitchFamily="18" charset="0"/>
                <a:ea typeface="Times New Roman" panose="02020603050405020304" pitchFamily="18" charset="0"/>
              </a:rPr>
              <a:t>болады</a:t>
            </a:r>
            <a:r>
              <a:rPr lang="ru-RU" sz="3200" dirty="0" smtClean="0">
                <a:solidFill>
                  <a:srgbClr val="5D4B00"/>
                </a:solidFill>
                <a:latin typeface="Times New Roman" panose="02020603050405020304" pitchFamily="18" charset="0"/>
                <a:ea typeface="Times New Roman" panose="02020603050405020304" pitchFamily="18" charset="0"/>
              </a:rPr>
              <a:t>.</a:t>
            </a:r>
          </a:p>
          <a:p>
            <a:endParaRPr lang="ru-RU" sz="32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5736" y="4086586"/>
            <a:ext cx="6696744" cy="2208245"/>
          </a:xfrm>
          <a:prstGeom prst="rect">
            <a:avLst/>
          </a:prstGeom>
        </p:spPr>
      </p:pic>
    </p:spTree>
    <p:extLst>
      <p:ext uri="{BB962C8B-B14F-4D97-AF65-F5344CB8AC3E}">
        <p14:creationId xmlns:p14="http://schemas.microsoft.com/office/powerpoint/2010/main" val="4069828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9" y="620688"/>
            <a:ext cx="6633784" cy="5420674"/>
          </a:xfrm>
        </p:spPr>
        <p:txBody>
          <a:bodyPr>
            <a:normAutofit/>
          </a:bodyPr>
          <a:lstStyle/>
          <a:p>
            <a:r>
              <a:rPr lang="kk-KZ" sz="2400" dirty="0">
                <a:latin typeface="Times New Roman" panose="02020603050405020304" pitchFamily="18" charset="0"/>
                <a:cs typeface="Times New Roman" panose="02020603050405020304" pitchFamily="18" charset="0"/>
              </a:rPr>
              <a:t>Ойды білдірудің ең кіші тілдік единицасы – сөйлем. Сөйлемнен кіші тілдік единицалар (сөз, сөз тіркесі) ойды білдіре алмайды. Ал сөйлем сөздерден, сөздер жиынтығынан немесе сөздер тіркесінен тұратыны белгілі. Сөйлемнен кіші единицалар ойды құрайтын жекелеген немесе күрделі ұғымды білдіреді. Сол ұғымдар жүйеленіп барып, сөздердің бір-бірімен грамматикалық байланысқа түсуі арқылы ой білдіріп, сөйлем құрайды. Грамматиканың объектісі – сөз. Грамматиканың салалары: морфология және синтаксис </a:t>
            </a:r>
            <a:endParaRPr lang="ru-RU" sz="2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795049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1124744"/>
            <a:ext cx="6390456" cy="4154984"/>
          </a:xfrm>
          <a:prstGeom prst="rect">
            <a:avLst/>
          </a:prstGeom>
        </p:spPr>
        <p:txBody>
          <a:bodyPr wrap="square">
            <a:spAutoFit/>
          </a:bodyPr>
          <a:lstStyle/>
          <a:p>
            <a:r>
              <a:rPr lang="ru-RU" sz="2400" dirty="0" err="1">
                <a:solidFill>
                  <a:srgbClr val="5D4B00"/>
                </a:solidFill>
                <a:latin typeface="Times New Roman" panose="02020603050405020304" pitchFamily="18" charset="0"/>
                <a:ea typeface="Times New Roman" panose="02020603050405020304" pitchFamily="18" charset="0"/>
              </a:rPr>
              <a:t>Публицистикалық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стильге</a:t>
            </a:r>
            <a:r>
              <a:rPr lang="ru-RU" sz="2400" dirty="0">
                <a:solidFill>
                  <a:srgbClr val="5D4B00"/>
                </a:solidFill>
                <a:latin typeface="Times New Roman" panose="02020603050405020304" pitchFamily="18" charset="0"/>
                <a:ea typeface="Times New Roman" panose="02020603050405020304" pitchFamily="18" charset="0"/>
              </a:rPr>
              <a:t> БАҚ-</a:t>
            </a:r>
            <a:r>
              <a:rPr lang="ru-RU" sz="2400" dirty="0" err="1">
                <a:solidFill>
                  <a:srgbClr val="5D4B00"/>
                </a:solidFill>
                <a:latin typeface="Times New Roman" panose="02020603050405020304" pitchFamily="18" charset="0"/>
                <a:ea typeface="Times New Roman" panose="02020603050405020304" pitchFamily="18" charset="0"/>
              </a:rPr>
              <a:t>тың</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тілі</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жатады</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Ол</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қай</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кезеңде</a:t>
            </a:r>
            <a:r>
              <a:rPr lang="ru-RU" sz="2400" dirty="0">
                <a:solidFill>
                  <a:srgbClr val="5D4B00"/>
                </a:solidFill>
                <a:latin typeface="Times New Roman" panose="02020603050405020304" pitchFamily="18" charset="0"/>
                <a:ea typeface="Times New Roman" panose="02020603050405020304" pitchFamily="18" charset="0"/>
              </a:rPr>
              <a:t> де </a:t>
            </a:r>
            <a:r>
              <a:rPr lang="ru-RU" sz="2400" dirty="0" err="1">
                <a:solidFill>
                  <a:srgbClr val="5D4B00"/>
                </a:solidFill>
                <a:latin typeface="Times New Roman" panose="02020603050405020304" pitchFamily="18" charset="0"/>
                <a:ea typeface="Times New Roman" panose="02020603050405020304" pitchFamily="18" charset="0"/>
              </a:rPr>
              <a:t>қазақ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әдеби</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тілінің</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толық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орнығуына</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тікелей</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ықпал</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етуде</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Егемендік</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кезеңде</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публицистикалық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стильдің</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қызметі</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жаңаша</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қырынан</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көрінді</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Қазақ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тіл</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ғылымының</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барлық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салаларына</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қатысты</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оның</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көкейкесті</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мәселелерінің</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негізгі</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түйін</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қорытындыларын</a:t>
            </a:r>
            <a:r>
              <a:rPr lang="ru-RU" sz="2400" dirty="0">
                <a:solidFill>
                  <a:srgbClr val="5D4B00"/>
                </a:solidFill>
                <a:latin typeface="Times New Roman" panose="02020603050405020304" pitchFamily="18" charset="0"/>
                <a:ea typeface="Times New Roman" panose="02020603050405020304" pitchFamily="18" charset="0"/>
              </a:rPr>
              <a:t> осы </a:t>
            </a:r>
            <a:r>
              <a:rPr lang="ru-RU" sz="2400" dirty="0" err="1">
                <a:solidFill>
                  <a:srgbClr val="5D4B00"/>
                </a:solidFill>
                <a:latin typeface="Times New Roman" panose="02020603050405020304" pitchFamily="18" charset="0"/>
                <a:ea typeface="Times New Roman" panose="02020603050405020304" pitchFamily="18" charset="0"/>
              </a:rPr>
              <a:t>публицистикалық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стильде</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жазылған</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шығармалар</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беріп</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отырады</a:t>
            </a:r>
            <a:r>
              <a:rPr lang="ru-RU" sz="2400" dirty="0">
                <a:solidFill>
                  <a:srgbClr val="5D4B00"/>
                </a:solidFill>
                <a:latin typeface="Times New Roman" panose="02020603050405020304" pitchFamily="18" charset="0"/>
                <a:ea typeface="Times New Roman" panose="02020603050405020304" pitchFamily="18" charset="0"/>
              </a:rPr>
              <a:t>. </a:t>
            </a:r>
            <a:endParaRPr lang="ru-RU" sz="2400" dirty="0" smtClean="0">
              <a:solidFill>
                <a:srgbClr val="5D4B00"/>
              </a:solidFill>
              <a:latin typeface="Times New Roman" panose="02020603050405020304" pitchFamily="18" charset="0"/>
              <a:ea typeface="Times New Roman" panose="02020603050405020304" pitchFamily="18" charset="0"/>
            </a:endParaRPr>
          </a:p>
          <a:p>
            <a:r>
              <a:rPr lang="ru-RU" sz="2400" dirty="0">
                <a:solidFill>
                  <a:srgbClr val="5D4B00"/>
                </a:solidFill>
                <a:latin typeface="Times New Roman" panose="02020603050405020304" pitchFamily="18" charset="0"/>
                <a:ea typeface="Times New Roman" panose="02020603050405020304" pitchFamily="18" charset="0"/>
              </a:rPr>
              <a:t/>
            </a:r>
            <a:br>
              <a:rPr lang="ru-RU" sz="2400" dirty="0">
                <a:solidFill>
                  <a:srgbClr val="5D4B00"/>
                </a:solidFill>
                <a:latin typeface="Times New Roman" panose="02020603050405020304" pitchFamily="18" charset="0"/>
                <a:ea typeface="Times New Roman" panose="02020603050405020304" pitchFamily="18" charset="0"/>
              </a:rPr>
            </a:br>
            <a:endParaRPr lang="ru-RU" sz="24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4509120"/>
            <a:ext cx="7488832" cy="2160240"/>
          </a:xfrm>
          <a:prstGeom prst="rect">
            <a:avLst/>
          </a:prstGeom>
        </p:spPr>
      </p:pic>
    </p:spTree>
    <p:extLst>
      <p:ext uri="{BB962C8B-B14F-4D97-AF65-F5344CB8AC3E}">
        <p14:creationId xmlns:p14="http://schemas.microsoft.com/office/powerpoint/2010/main" val="5036250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476672"/>
            <a:ext cx="6246440" cy="5016758"/>
          </a:xfrm>
          <a:prstGeom prst="rect">
            <a:avLst/>
          </a:prstGeom>
        </p:spPr>
        <p:txBody>
          <a:bodyPr wrap="square">
            <a:spAutoFit/>
          </a:bodyPr>
          <a:lstStyle/>
          <a:p>
            <a:r>
              <a:rPr lang="ru-RU" sz="3200" dirty="0" err="1">
                <a:solidFill>
                  <a:srgbClr val="5D4B00"/>
                </a:solidFill>
                <a:latin typeface="Times New Roman" panose="02020603050405020304" pitchFamily="18" charset="0"/>
                <a:ea typeface="Times New Roman" panose="02020603050405020304" pitchFamily="18" charset="0"/>
              </a:rPr>
              <a:t>Жаңа</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сөздердің</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енуі</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сөз</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мағынасының</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кеңеюі</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кейбір</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сөздердің</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мағынасы</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тарылуы</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тіпті</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қолданыстан</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шығып</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қалуы</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терминдердің</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енуі</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жаңаша</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мәндес</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тіркестердің</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пайда</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болуы</a:t>
            </a:r>
            <a:r>
              <a:rPr lang="ru-RU" sz="3200" dirty="0">
                <a:solidFill>
                  <a:srgbClr val="5D4B00"/>
                </a:solidFill>
                <a:latin typeface="Times New Roman" panose="02020603050405020304" pitchFamily="18" charset="0"/>
                <a:ea typeface="Times New Roman" panose="02020603050405020304" pitchFamily="18" charset="0"/>
              </a:rPr>
              <a:t> - </a:t>
            </a:r>
            <a:r>
              <a:rPr lang="ru-RU" sz="3200" dirty="0" err="1">
                <a:solidFill>
                  <a:srgbClr val="5D4B00"/>
                </a:solidFill>
                <a:latin typeface="Times New Roman" panose="02020603050405020304" pitchFamily="18" charset="0"/>
                <a:ea typeface="Times New Roman" panose="02020603050405020304" pitchFamily="18" charset="0"/>
              </a:rPr>
              <a:t>бәрі</a:t>
            </a:r>
            <a:r>
              <a:rPr lang="ru-RU" sz="3200" dirty="0">
                <a:solidFill>
                  <a:srgbClr val="5D4B00"/>
                </a:solidFill>
                <a:latin typeface="Times New Roman" panose="02020603050405020304" pitchFamily="18" charset="0"/>
                <a:ea typeface="Times New Roman" panose="02020603050405020304" pitchFamily="18" charset="0"/>
              </a:rPr>
              <a:t> осы </a:t>
            </a:r>
            <a:r>
              <a:rPr lang="ru-RU" sz="3200" dirty="0" err="1">
                <a:solidFill>
                  <a:srgbClr val="5D4B00"/>
                </a:solidFill>
                <a:latin typeface="Times New Roman" panose="02020603050405020304" pitchFamily="18" charset="0"/>
                <a:ea typeface="Times New Roman" panose="02020603050405020304" pitchFamily="18" charset="0"/>
              </a:rPr>
              <a:t>публицистикалық</a:t>
            </a:r>
            <a:r>
              <a:rPr lang="ru-RU" sz="3200" dirty="0">
                <a:solidFill>
                  <a:srgbClr val="5D4B00"/>
                </a:solidFill>
                <a:latin typeface="Times New Roman" panose="02020603050405020304" pitchFamily="18" charset="0"/>
                <a:ea typeface="Times New Roman" panose="02020603050405020304" pitchFamily="18" charset="0"/>
              </a:rPr>
              <a:t> стиль </a:t>
            </a:r>
            <a:r>
              <a:rPr lang="ru-RU" sz="3200" dirty="0" err="1">
                <a:solidFill>
                  <a:srgbClr val="5D4B00"/>
                </a:solidFill>
                <a:latin typeface="Times New Roman" panose="02020603050405020304" pitchFamily="18" charset="0"/>
                <a:ea typeface="Times New Roman" panose="02020603050405020304" pitchFamily="18" charset="0"/>
              </a:rPr>
              <a:t>арқылы</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танылды</a:t>
            </a:r>
            <a:r>
              <a:rPr lang="ru-RU" sz="3200" dirty="0">
                <a:solidFill>
                  <a:srgbClr val="5D4B00"/>
                </a:solidFill>
                <a:latin typeface="Times New Roman" panose="02020603050405020304" pitchFamily="18" charset="0"/>
                <a:ea typeface="Times New Roman" panose="02020603050405020304" pitchFamily="18" charset="0"/>
              </a:rPr>
              <a:t>. </a:t>
            </a:r>
            <a:endParaRPr lang="ru-RU" sz="3200" dirty="0" smtClean="0">
              <a:solidFill>
                <a:srgbClr val="5D4B00"/>
              </a:solidFill>
              <a:latin typeface="Times New Roman" panose="02020603050405020304" pitchFamily="18" charset="0"/>
              <a:ea typeface="Times New Roman" panose="02020603050405020304" pitchFamily="18" charset="0"/>
            </a:endParaRPr>
          </a:p>
          <a:p>
            <a:r>
              <a:rPr lang="ru-RU" sz="3200" dirty="0">
                <a:solidFill>
                  <a:srgbClr val="5D4B00"/>
                </a:solidFill>
                <a:latin typeface="Times New Roman" panose="02020603050405020304" pitchFamily="18" charset="0"/>
                <a:ea typeface="Times New Roman" panose="02020603050405020304" pitchFamily="18" charset="0"/>
              </a:rPr>
              <a:t/>
            </a:r>
            <a:br>
              <a:rPr lang="ru-RU" sz="3200" dirty="0">
                <a:solidFill>
                  <a:srgbClr val="5D4B00"/>
                </a:solidFill>
                <a:latin typeface="Times New Roman" panose="02020603050405020304" pitchFamily="18" charset="0"/>
                <a:ea typeface="Times New Roman" panose="02020603050405020304" pitchFamily="18" charset="0"/>
              </a:rPr>
            </a:br>
            <a:endParaRPr lang="ru-RU" sz="32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4545224"/>
            <a:ext cx="8462664" cy="2952328"/>
          </a:xfrm>
          <a:prstGeom prst="rect">
            <a:avLst/>
          </a:prstGeom>
        </p:spPr>
      </p:pic>
    </p:spTree>
    <p:extLst>
      <p:ext uri="{BB962C8B-B14F-4D97-AF65-F5344CB8AC3E}">
        <p14:creationId xmlns:p14="http://schemas.microsoft.com/office/powerpoint/2010/main" val="26000996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0"/>
            <a:ext cx="6750496" cy="4031873"/>
          </a:xfrm>
          <a:prstGeom prst="rect">
            <a:avLst/>
          </a:prstGeom>
        </p:spPr>
        <p:txBody>
          <a:bodyPr wrap="square">
            <a:spAutoFit/>
          </a:bodyPr>
          <a:lstStyle/>
          <a:p>
            <a:r>
              <a:rPr lang="ru-RU" sz="3200" dirty="0" err="1">
                <a:solidFill>
                  <a:srgbClr val="5D4B00"/>
                </a:solidFill>
                <a:latin typeface="Times New Roman" panose="02020603050405020304" pitchFamily="18" charset="0"/>
                <a:ea typeface="Times New Roman" panose="02020603050405020304" pitchFamily="18" charset="0"/>
              </a:rPr>
              <a:t>Публицистикалық</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стильде</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сауатты</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мәдениетті</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сөйлей</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алмаудың</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өзіндік</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себептері</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жоқ</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емес</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біріншіден</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smtClean="0">
                <a:solidFill>
                  <a:srgbClr val="5D4B00"/>
                </a:solidFill>
                <a:latin typeface="Times New Roman" panose="02020603050405020304" pitchFamily="18" charset="0"/>
                <a:ea typeface="Times New Roman" panose="02020603050405020304" pitchFamily="18" charset="0"/>
              </a:rPr>
              <a:t>қазақ</a:t>
            </a:r>
            <a:r>
              <a:rPr lang="ru-RU" sz="3200" dirty="0" smtClean="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тілінде</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smtClean="0">
                <a:solidFill>
                  <a:srgbClr val="5D4B00"/>
                </a:solidFill>
                <a:latin typeface="Times New Roman" panose="02020603050405020304" pitchFamily="18" charset="0"/>
                <a:ea typeface="Times New Roman" panose="02020603050405020304" pitchFamily="18" charset="0"/>
              </a:rPr>
              <a:t>көпшілік</a:t>
            </a:r>
            <a:r>
              <a:rPr lang="ru-RU" sz="3200" dirty="0" smtClean="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және</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ресми</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ортада</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сөйлеудің</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қажетті</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smtClean="0">
                <a:solidFill>
                  <a:srgbClr val="5D4B00"/>
                </a:solidFill>
                <a:latin typeface="Times New Roman" panose="02020603050405020304" pitchFamily="18" charset="0"/>
                <a:ea typeface="Times New Roman" panose="02020603050405020304" pitchFamily="18" charset="0"/>
              </a:rPr>
              <a:t>болмауы</a:t>
            </a:r>
            <a:r>
              <a:rPr lang="ru-RU" sz="3200" dirty="0" smtClean="0">
                <a:solidFill>
                  <a:srgbClr val="5D4B00"/>
                </a:solidFill>
                <a:latin typeface="Times New Roman" panose="02020603050405020304" pitchFamily="18" charset="0"/>
                <a:ea typeface="Times New Roman" panose="02020603050405020304" pitchFamily="18" charset="0"/>
              </a:rPr>
              <a:t> </a:t>
            </a:r>
            <a:r>
              <a:rPr lang="ru-RU" sz="3200" dirty="0">
                <a:solidFill>
                  <a:srgbClr val="5D4B00"/>
                </a:solidFill>
                <a:latin typeface="Times New Roman" panose="02020603050405020304" pitchFamily="18" charset="0"/>
                <a:ea typeface="Times New Roman" panose="02020603050405020304" pitchFamily="18" charset="0"/>
              </a:rPr>
              <a:t>(</a:t>
            </a:r>
            <a:r>
              <a:rPr lang="ru-RU" sz="3200" dirty="0" err="1">
                <a:solidFill>
                  <a:srgbClr val="5D4B00"/>
                </a:solidFill>
                <a:latin typeface="Times New Roman" panose="02020603050405020304" pitchFamily="18" charset="0"/>
                <a:ea typeface="Times New Roman" panose="02020603050405020304" pitchFamily="18" charset="0"/>
              </a:rPr>
              <a:t>тоқырау</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кезінде</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казақ</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тілінде</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сөйлемеудің</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салдарынан</a:t>
            </a:r>
            <a:r>
              <a:rPr lang="ru-RU" sz="3200" dirty="0" smtClean="0">
                <a:solidFill>
                  <a:srgbClr val="5D4B00"/>
                </a:solidFill>
                <a:latin typeface="Times New Roman" panose="02020603050405020304" pitchFamily="18" charset="0"/>
                <a:ea typeface="Times New Roman" panose="02020603050405020304" pitchFamily="18" charset="0"/>
              </a:rPr>
              <a:t>) </a:t>
            </a:r>
            <a:r>
              <a:rPr lang="ru-RU" sz="3200" dirty="0" err="1" smtClean="0">
                <a:solidFill>
                  <a:srgbClr val="5D4B00"/>
                </a:solidFill>
                <a:latin typeface="Times New Roman" panose="02020603050405020304" pitchFamily="18" charset="0"/>
                <a:ea typeface="Times New Roman" panose="02020603050405020304" pitchFamily="18" charset="0"/>
              </a:rPr>
              <a:t>әсер</a:t>
            </a:r>
            <a:r>
              <a:rPr lang="ru-RU" sz="3200" dirty="0" smtClean="0">
                <a:solidFill>
                  <a:srgbClr val="5D4B00"/>
                </a:solidFill>
                <a:latin typeface="Times New Roman" panose="02020603050405020304" pitchFamily="18" charset="0"/>
                <a:ea typeface="Times New Roman" panose="02020603050405020304" pitchFamily="18" charset="0"/>
              </a:rPr>
              <a:t> </a:t>
            </a:r>
            <a:r>
              <a:rPr lang="ru-RU" sz="3200" dirty="0" err="1" smtClean="0">
                <a:solidFill>
                  <a:srgbClr val="5D4B00"/>
                </a:solidFill>
                <a:latin typeface="Times New Roman" panose="02020603050405020304" pitchFamily="18" charset="0"/>
                <a:ea typeface="Times New Roman" panose="02020603050405020304" pitchFamily="18" charset="0"/>
              </a:rPr>
              <a:t>етті</a:t>
            </a:r>
            <a:r>
              <a:rPr lang="ru-RU" sz="3200" dirty="0" smtClean="0">
                <a:solidFill>
                  <a:srgbClr val="5D4B00"/>
                </a:solidFill>
                <a:latin typeface="Times New Roman" panose="02020603050405020304" pitchFamily="18" charset="0"/>
                <a:ea typeface="Times New Roman" panose="02020603050405020304" pitchFamily="18" charset="0"/>
              </a:rPr>
              <a:t>.</a:t>
            </a:r>
          </a:p>
          <a:p>
            <a:endParaRPr lang="ru-RU" sz="3200"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666516"/>
            <a:ext cx="9178724" cy="3191038"/>
          </a:xfrm>
          <a:prstGeom prst="rect">
            <a:avLst/>
          </a:prstGeom>
        </p:spPr>
      </p:pic>
    </p:spTree>
    <p:extLst>
      <p:ext uri="{BB962C8B-B14F-4D97-AF65-F5344CB8AC3E}">
        <p14:creationId xmlns:p14="http://schemas.microsoft.com/office/powerpoint/2010/main" val="18296393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620688"/>
            <a:ext cx="6156176" cy="5262979"/>
          </a:xfrm>
          <a:prstGeom prst="rect">
            <a:avLst/>
          </a:prstGeom>
        </p:spPr>
        <p:txBody>
          <a:bodyPr wrap="square">
            <a:spAutoFit/>
          </a:bodyPr>
          <a:lstStyle/>
          <a:p>
            <a:r>
              <a:rPr lang="ru-RU" sz="2800" dirty="0" err="1" smtClean="0">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Екіншіден</a:t>
            </a:r>
            <a:r>
              <a:rPr lang="ru-RU" sz="2800" dirty="0" smtClean="0">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тілімізді</a:t>
            </a:r>
            <a:r>
              <a:rPr lang="ru-RU" sz="2800" dirty="0">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smtClean="0">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қадірлемеу</a:t>
            </a:r>
            <a:r>
              <a:rPr lang="ru-RU" sz="2800" dirty="0" smtClean="0">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қадір-қасиетін</a:t>
            </a:r>
            <a:r>
              <a:rPr lang="ru-RU" sz="2800" dirty="0">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smtClean="0">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бағаламау</a:t>
            </a:r>
            <a:r>
              <a:rPr lang="ru-RU" sz="2800" dirty="0" smtClean="0">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үшіншіден</a:t>
            </a:r>
            <a:r>
              <a:rPr lang="ru-RU" sz="2800" dirty="0">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орфоэпиялық</a:t>
            </a:r>
            <a:r>
              <a:rPr lang="ru-RU" sz="2800" dirty="0">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нормаларды</a:t>
            </a:r>
            <a:r>
              <a:rPr lang="ru-RU" sz="2800" dirty="0">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smtClean="0">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сақтамау</a:t>
            </a:r>
            <a:r>
              <a:rPr lang="ru-RU" sz="2800" dirty="0" smtClean="0">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ойдың</a:t>
            </a:r>
            <a:r>
              <a:rPr lang="ru-RU" sz="2800" dirty="0">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логикалық</a:t>
            </a:r>
            <a:r>
              <a:rPr lang="ru-RU" sz="2800" dirty="0">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желісін</a:t>
            </a:r>
            <a:r>
              <a:rPr lang="ru-RU" sz="2800" dirty="0">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smtClean="0">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дұрыс</a:t>
            </a:r>
            <a:r>
              <a:rPr lang="ru-RU" sz="2800" dirty="0" smtClean="0">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smtClean="0">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құрмау</a:t>
            </a:r>
            <a:r>
              <a:rPr lang="ru-RU" sz="2800" dirty="0" smtClean="0">
                <a:solidFill>
                  <a:srgbClr val="5D4B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төртіншіден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ұлттың</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ойлау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желісін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жоғалту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үстінде</a:t>
            </a:r>
            <a:r>
              <a:rPr lang="ru-RU" sz="2800" dirty="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екенін</a:t>
            </a:r>
            <a:r>
              <a:rPr lang="ru-RU" sz="2800" dirty="0" smtClean="0">
                <a:latin typeface="Times New Roman" panose="02020603050405020304" pitchFamily="18" charset="0"/>
                <a:cs typeface="Times New Roman" panose="02020603050405020304" pitchFamily="18" charset="0"/>
              </a:rPr>
              <a:t> де </a:t>
            </a:r>
            <a:r>
              <a:rPr lang="ru-RU" sz="2800" dirty="0" err="1">
                <a:latin typeface="Times New Roman" panose="02020603050405020304" pitchFamily="18" charset="0"/>
                <a:cs typeface="Times New Roman" panose="02020603050405020304" pitchFamily="18" charset="0"/>
              </a:rPr>
              <a:t>жасыруға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болмайды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бесіншіден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сөздерді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бір-бірімен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үндестіріп</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айтысу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сөйлемдерді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дұрыс</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құрамау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сияқты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толып</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жатқан</a:t>
            </a:r>
            <a:r>
              <a:rPr lang="ru-RU" sz="2800" dirty="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кемшіліктерді</a:t>
            </a:r>
            <a:r>
              <a:rPr lang="ru-RU" sz="2800" dirty="0" smtClean="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ашып</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айту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қажеттілігі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туындап</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отыр</a:t>
            </a:r>
            <a:r>
              <a:rPr lang="ru-RU" sz="2800" dirty="0">
                <a:latin typeface="Times New Roman" panose="02020603050405020304" pitchFamily="18" charset="0"/>
                <a:cs typeface="Times New Roman" panose="02020603050405020304" pitchFamily="18" charset="0"/>
              </a:rPr>
              <a:t>. </a:t>
            </a:r>
            <a:endParaRPr lang="ru-RU" sz="2800" dirty="0" smtClean="0">
              <a:latin typeface="Times New Roman" panose="02020603050405020304" pitchFamily="18" charset="0"/>
              <a:cs typeface="Times New Roman" panose="02020603050405020304" pitchFamily="18" charset="0"/>
            </a:endParaRPr>
          </a:p>
          <a:p>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11553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1052736"/>
            <a:ext cx="6696744" cy="3785652"/>
          </a:xfrm>
          <a:prstGeom prst="rect">
            <a:avLst/>
          </a:prstGeom>
        </p:spPr>
        <p:txBody>
          <a:bodyPr wrap="square">
            <a:spAutoFit/>
          </a:bodyPr>
          <a:lstStyle/>
          <a:p>
            <a:r>
              <a:rPr lang="ru-RU" sz="2400" dirty="0" err="1">
                <a:solidFill>
                  <a:srgbClr val="5D4B00"/>
                </a:solidFill>
                <a:latin typeface="Times New Roman" panose="02020603050405020304" pitchFamily="18" charset="0"/>
                <a:ea typeface="Times New Roman" panose="02020603050405020304" pitchFamily="18" charset="0"/>
              </a:rPr>
              <a:t>Публицистикалық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smtClean="0">
                <a:solidFill>
                  <a:srgbClr val="5D4B00"/>
                </a:solidFill>
                <a:latin typeface="Times New Roman" panose="02020603050405020304" pitchFamily="18" charset="0"/>
                <a:ea typeface="Times New Roman" panose="02020603050405020304" pitchFamily="18" charset="0"/>
              </a:rPr>
              <a:t>стильде</a:t>
            </a:r>
            <a:r>
              <a:rPr lang="ru-RU" sz="2400" dirty="0" smtClean="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адамның</a:t>
            </a:r>
            <a:r>
              <a:rPr lang="ru-RU" sz="2400" dirty="0">
                <a:solidFill>
                  <a:srgbClr val="5D4B00"/>
                </a:solidFill>
                <a:latin typeface="Times New Roman" panose="02020603050405020304" pitchFamily="18" charset="0"/>
                <a:ea typeface="Times New Roman" panose="02020603050405020304" pitchFamily="18" charset="0"/>
              </a:rPr>
              <a:t> жете </a:t>
            </a:r>
            <a:r>
              <a:rPr lang="ru-RU" sz="2400" dirty="0" err="1">
                <a:solidFill>
                  <a:srgbClr val="5D4B00"/>
                </a:solidFill>
                <a:latin typeface="Times New Roman" panose="02020603050405020304" pitchFamily="18" charset="0"/>
                <a:ea typeface="Times New Roman" panose="02020603050405020304" pitchFamily="18" charset="0"/>
              </a:rPr>
              <a:t>танымдық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smtClean="0">
                <a:solidFill>
                  <a:srgbClr val="5D4B00"/>
                </a:solidFill>
                <a:latin typeface="Times New Roman" panose="02020603050405020304" pitchFamily="18" charset="0"/>
                <a:ea typeface="Times New Roman" panose="02020603050405020304" pitchFamily="18" charset="0"/>
              </a:rPr>
              <a:t>қабілеті</a:t>
            </a:r>
            <a:r>
              <a:rPr lang="ru-RU" sz="2400" dirty="0" smtClean="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әрі</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сөйлеу</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үстінде</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тілдік-құрылымдық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қазақ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тілінің</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заңдылықтарын</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дұрыс</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игермеуге</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байланыстылығын</a:t>
            </a:r>
            <a:r>
              <a:rPr lang="ru-RU" sz="2400" dirty="0">
                <a:solidFill>
                  <a:srgbClr val="5D4B00"/>
                </a:solidFill>
                <a:latin typeface="Times New Roman" panose="02020603050405020304" pitchFamily="18" charset="0"/>
                <a:ea typeface="Times New Roman" panose="02020603050405020304" pitchFamily="18" charset="0"/>
              </a:rPr>
              <a:t> баса </a:t>
            </a:r>
            <a:r>
              <a:rPr lang="ru-RU" sz="2400" dirty="0" err="1">
                <a:solidFill>
                  <a:srgbClr val="5D4B00"/>
                </a:solidFill>
                <a:latin typeface="Times New Roman" panose="02020603050405020304" pitchFamily="18" charset="0"/>
                <a:ea typeface="Times New Roman" panose="02020603050405020304" pitchFamily="18" charset="0"/>
              </a:rPr>
              <a:t>айтуға</a:t>
            </a:r>
            <a:r>
              <a:rPr lang="ru-RU" sz="2400" dirty="0">
                <a:solidFill>
                  <a:srgbClr val="5D4B00"/>
                </a:solidFill>
                <a:latin typeface="Times New Roman" panose="02020603050405020304" pitchFamily="18" charset="0"/>
                <a:ea typeface="Times New Roman" panose="02020603050405020304" pitchFamily="18" charset="0"/>
              </a:rPr>
              <a:t> тура </a:t>
            </a:r>
            <a:r>
              <a:rPr lang="ru-RU" sz="2400" dirty="0" err="1">
                <a:solidFill>
                  <a:srgbClr val="5D4B00"/>
                </a:solidFill>
                <a:latin typeface="Times New Roman" panose="02020603050405020304" pitchFamily="18" charset="0"/>
                <a:ea typeface="Times New Roman" panose="02020603050405020304" pitchFamily="18" charset="0"/>
              </a:rPr>
              <a:t>келеді</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Бұл</a:t>
            </a:r>
            <a:r>
              <a:rPr lang="ru-RU" sz="2400" dirty="0">
                <a:solidFill>
                  <a:srgbClr val="5D4B00"/>
                </a:solidFill>
                <a:latin typeface="Times New Roman" panose="02020603050405020304" pitchFamily="18" charset="0"/>
                <a:ea typeface="Times New Roman" panose="02020603050405020304" pitchFamily="18" charset="0"/>
              </a:rPr>
              <a:t> тек </a:t>
            </a:r>
            <a:r>
              <a:rPr lang="ru-RU" sz="2400" dirty="0" err="1">
                <a:solidFill>
                  <a:srgbClr val="5D4B00"/>
                </a:solidFill>
                <a:latin typeface="Times New Roman" panose="02020603050405020304" pitchFamily="18" charset="0"/>
                <a:ea typeface="Times New Roman" panose="02020603050405020304" pitchFamily="18" charset="0"/>
              </a:rPr>
              <a:t>қана</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публицистикалық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стильдің</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өзіне</a:t>
            </a:r>
            <a:r>
              <a:rPr lang="ru-RU" sz="2400" dirty="0">
                <a:solidFill>
                  <a:srgbClr val="5D4B00"/>
                </a:solidFill>
                <a:latin typeface="Times New Roman" panose="02020603050405020304" pitchFamily="18" charset="0"/>
                <a:ea typeface="Times New Roman" panose="02020603050405020304" pitchFamily="18" charset="0"/>
              </a:rPr>
              <a:t> де </a:t>
            </a:r>
            <a:r>
              <a:rPr lang="ru-RU" sz="2400" dirty="0" err="1">
                <a:solidFill>
                  <a:srgbClr val="5D4B00"/>
                </a:solidFill>
                <a:latin typeface="Times New Roman" panose="02020603050405020304" pitchFamily="18" charset="0"/>
                <a:ea typeface="Times New Roman" panose="02020603050405020304" pitchFamily="18" charset="0"/>
              </a:rPr>
              <a:t>тікелей</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қатысты</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салаға</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тән</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кемшілік</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екені</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белгілі</a:t>
            </a:r>
            <a:r>
              <a:rPr lang="ru-RU" sz="2400" dirty="0">
                <a:solidFill>
                  <a:srgbClr val="5D4B00"/>
                </a:solidFill>
                <a:latin typeface="Times New Roman" panose="02020603050405020304" pitchFamily="18" charset="0"/>
                <a:ea typeface="Times New Roman" panose="02020603050405020304" pitchFamily="18" charset="0"/>
              </a:rPr>
              <a:t>. </a:t>
            </a:r>
            <a:endParaRPr lang="ru-RU" sz="2400" dirty="0" smtClean="0">
              <a:solidFill>
                <a:srgbClr val="5D4B00"/>
              </a:solidFill>
              <a:latin typeface="Times New Roman" panose="02020603050405020304" pitchFamily="18" charset="0"/>
              <a:ea typeface="Times New Roman" panose="02020603050405020304" pitchFamily="18" charset="0"/>
            </a:endParaRPr>
          </a:p>
          <a:p>
            <a:r>
              <a:rPr lang="ru-RU" sz="2400" dirty="0">
                <a:solidFill>
                  <a:srgbClr val="5D4B00"/>
                </a:solidFill>
                <a:latin typeface="Times New Roman" panose="02020603050405020304" pitchFamily="18" charset="0"/>
                <a:ea typeface="Times New Roman" panose="02020603050405020304" pitchFamily="18" charset="0"/>
              </a:rPr>
              <a:t/>
            </a:r>
            <a:br>
              <a:rPr lang="ru-RU" sz="2400" dirty="0">
                <a:solidFill>
                  <a:srgbClr val="5D4B00"/>
                </a:solidFill>
                <a:latin typeface="Times New Roman" panose="02020603050405020304" pitchFamily="18" charset="0"/>
                <a:ea typeface="Times New Roman" panose="02020603050405020304" pitchFamily="18" charset="0"/>
              </a:rPr>
            </a:br>
            <a:endParaRPr lang="ru-RU" sz="2400" dirty="0" smtClean="0">
              <a:solidFill>
                <a:srgbClr val="5D4B00"/>
              </a:solidFill>
              <a:latin typeface="Times New Roman" panose="02020603050405020304" pitchFamily="18" charset="0"/>
              <a:ea typeface="Times New Roman" panose="02020603050405020304" pitchFamily="18" charset="0"/>
            </a:endParaRPr>
          </a:p>
          <a:p>
            <a:endParaRPr lang="ru-RU" sz="24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3645024"/>
            <a:ext cx="8568952" cy="3240360"/>
          </a:xfrm>
          <a:prstGeom prst="rect">
            <a:avLst/>
          </a:prstGeom>
        </p:spPr>
      </p:pic>
    </p:spTree>
    <p:extLst>
      <p:ext uri="{BB962C8B-B14F-4D97-AF65-F5344CB8AC3E}">
        <p14:creationId xmlns:p14="http://schemas.microsoft.com/office/powerpoint/2010/main" val="3933298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404664"/>
            <a:ext cx="6318448" cy="4524315"/>
          </a:xfrm>
          <a:prstGeom prst="rect">
            <a:avLst/>
          </a:prstGeom>
        </p:spPr>
        <p:txBody>
          <a:bodyPr wrap="square">
            <a:spAutoFit/>
          </a:bodyPr>
          <a:lstStyle/>
          <a:p>
            <a:r>
              <a:rPr lang="ru-RU" sz="3200" dirty="0">
                <a:solidFill>
                  <a:srgbClr val="5D4B00"/>
                </a:solidFill>
                <a:latin typeface="Times New Roman" panose="02020603050405020304" pitchFamily="18" charset="0"/>
                <a:ea typeface="Times New Roman" panose="02020603050405020304" pitchFamily="18" charset="0"/>
              </a:rPr>
              <a:t>Публицистика (</a:t>
            </a:r>
            <a:r>
              <a:rPr lang="ru-RU" sz="3200" dirty="0" err="1">
                <a:solidFill>
                  <a:srgbClr val="5D4B00"/>
                </a:solidFill>
                <a:latin typeface="Times New Roman" panose="02020603050405020304" pitchFamily="18" charset="0"/>
                <a:ea typeface="Times New Roman" panose="02020603050405020304" pitchFamily="18" charset="0"/>
              </a:rPr>
              <a:t>латынша</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publicus</a:t>
            </a:r>
            <a:r>
              <a:rPr lang="ru-RU" sz="3200" dirty="0">
                <a:solidFill>
                  <a:srgbClr val="5D4B00"/>
                </a:solidFill>
                <a:latin typeface="Times New Roman" panose="02020603050405020304" pitchFamily="18" charset="0"/>
                <a:ea typeface="Times New Roman" panose="02020603050405020304" pitchFamily="18" charset="0"/>
              </a:rPr>
              <a:t> – </a:t>
            </a:r>
            <a:r>
              <a:rPr lang="ru-RU" sz="3200" dirty="0" err="1">
                <a:solidFill>
                  <a:srgbClr val="5D4B00"/>
                </a:solidFill>
                <a:latin typeface="Times New Roman" panose="02020603050405020304" pitchFamily="18" charset="0"/>
                <a:ea typeface="Times New Roman" panose="02020603050405020304" pitchFamily="18" charset="0"/>
              </a:rPr>
              <a:t>көпшілік</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әлеумет</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қоғам</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өмірі</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үшін</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маңызды</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мәселелерді</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талқылау</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деген</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ұғымда</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жұмсалады</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Публицистикалық</a:t>
            </a:r>
            <a:r>
              <a:rPr lang="ru-RU" sz="3200" dirty="0">
                <a:solidFill>
                  <a:srgbClr val="5D4B00"/>
                </a:solidFill>
                <a:latin typeface="Times New Roman" panose="02020603050405020304" pitchFamily="18" charset="0"/>
                <a:ea typeface="Times New Roman" panose="02020603050405020304" pitchFamily="18" charset="0"/>
              </a:rPr>
              <a:t> стиль </a:t>
            </a:r>
            <a:r>
              <a:rPr lang="ru-RU" sz="3200" dirty="0" err="1">
                <a:solidFill>
                  <a:srgbClr val="5D4B00"/>
                </a:solidFill>
                <a:latin typeface="Times New Roman" panose="02020603050405020304" pitchFamily="18" charset="0"/>
                <a:ea typeface="Times New Roman" panose="02020603050405020304" pitchFamily="18" charset="0"/>
              </a:rPr>
              <a:t>қоғамдық</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талапқа</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сай</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жазылған</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шығармалардың</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негізінде</a:t>
            </a:r>
            <a:r>
              <a:rPr lang="ru-RU" sz="3200" dirty="0">
                <a:solidFill>
                  <a:srgbClr val="5D4B00"/>
                </a:solidFill>
                <a:latin typeface="Times New Roman" panose="02020603050405020304" pitchFamily="18" charset="0"/>
                <a:ea typeface="Times New Roman" panose="02020603050405020304" pitchFamily="18" charset="0"/>
              </a:rPr>
              <a:t> </a:t>
            </a:r>
            <a:r>
              <a:rPr lang="ru-RU" sz="3200" dirty="0" err="1">
                <a:solidFill>
                  <a:srgbClr val="5D4B00"/>
                </a:solidFill>
                <a:latin typeface="Times New Roman" panose="02020603050405020304" pitchFamily="18" charset="0"/>
                <a:ea typeface="Times New Roman" panose="02020603050405020304" pitchFamily="18" charset="0"/>
              </a:rPr>
              <a:t>қалыптасады</a:t>
            </a:r>
            <a:r>
              <a:rPr lang="ru-RU" sz="3200" dirty="0">
                <a:solidFill>
                  <a:srgbClr val="5D4B00"/>
                </a:solidFill>
                <a:latin typeface="Times New Roman" panose="02020603050405020304" pitchFamily="18" charset="0"/>
                <a:ea typeface="Times New Roman" panose="02020603050405020304" pitchFamily="18" charset="0"/>
              </a:rPr>
              <a:t>. </a:t>
            </a:r>
            <a:endParaRPr lang="ru-RU" sz="3200" dirty="0" smtClean="0">
              <a:solidFill>
                <a:srgbClr val="5D4B00"/>
              </a:solidFill>
              <a:latin typeface="Times New Roman" panose="02020603050405020304" pitchFamily="18" charset="0"/>
              <a:ea typeface="Times New Roman" panose="02020603050405020304" pitchFamily="18" charset="0"/>
            </a:endParaRPr>
          </a:p>
          <a:p>
            <a:endParaRPr lang="ru-RU" sz="32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4088" y="3725180"/>
            <a:ext cx="3672408" cy="2440124"/>
          </a:xfrm>
          <a:prstGeom prst="rect">
            <a:avLst/>
          </a:prstGeom>
        </p:spPr>
      </p:pic>
    </p:spTree>
    <p:extLst>
      <p:ext uri="{BB962C8B-B14F-4D97-AF65-F5344CB8AC3E}">
        <p14:creationId xmlns:p14="http://schemas.microsoft.com/office/powerpoint/2010/main" val="24532542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1640" y="1340768"/>
            <a:ext cx="6390456" cy="4154984"/>
          </a:xfrm>
          <a:prstGeom prst="rect">
            <a:avLst/>
          </a:prstGeom>
        </p:spPr>
        <p:txBody>
          <a:bodyPr wrap="square">
            <a:spAutoFit/>
          </a:bodyPr>
          <a:lstStyle/>
          <a:p>
            <a:r>
              <a:rPr lang="ru-RU" sz="2400" dirty="0" err="1">
                <a:solidFill>
                  <a:srgbClr val="5D4B00"/>
                </a:solidFill>
                <a:latin typeface="Times New Roman" panose="02020603050405020304" pitchFamily="18" charset="0"/>
                <a:ea typeface="Times New Roman" panose="02020603050405020304" pitchFamily="18" charset="0"/>
              </a:rPr>
              <a:t>Белгілі</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бір</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тілде</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публицистиканың</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өз</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алдына</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бөлек</a:t>
            </a:r>
            <a:r>
              <a:rPr lang="ru-RU" sz="2400" dirty="0">
                <a:solidFill>
                  <a:srgbClr val="5D4B00"/>
                </a:solidFill>
                <a:latin typeface="Times New Roman" panose="02020603050405020304" pitchFamily="18" charset="0"/>
                <a:ea typeface="Times New Roman" panose="02020603050405020304" pitchFamily="18" charset="0"/>
              </a:rPr>
              <a:t> стиль </a:t>
            </a:r>
            <a:r>
              <a:rPr lang="ru-RU" sz="2400" dirty="0" err="1">
                <a:solidFill>
                  <a:srgbClr val="5D4B00"/>
                </a:solidFill>
                <a:latin typeface="Times New Roman" panose="02020603050405020304" pitchFamily="18" charset="0"/>
                <a:ea typeface="Times New Roman" panose="02020603050405020304" pitchFamily="18" charset="0"/>
              </a:rPr>
              <a:t>болып</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қалыптасуы</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қоғамдық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сананың</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өскенін</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артқанын</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көрсетеді</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Тілдің</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басқа</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стильдері</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сияқты</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публицистикалық</a:t>
            </a:r>
            <a:r>
              <a:rPr lang="ru-RU" sz="2400" dirty="0">
                <a:solidFill>
                  <a:srgbClr val="5D4B00"/>
                </a:solidFill>
                <a:latin typeface="Times New Roman" panose="02020603050405020304" pitchFamily="18" charset="0"/>
                <a:ea typeface="Times New Roman" panose="02020603050405020304" pitchFamily="18" charset="0"/>
              </a:rPr>
              <a:t> стиль де </a:t>
            </a:r>
            <a:r>
              <a:rPr lang="ru-RU" sz="2400" dirty="0" err="1">
                <a:solidFill>
                  <a:srgbClr val="5D4B00"/>
                </a:solidFill>
                <a:latin typeface="Times New Roman" panose="02020603050405020304" pitchFamily="18" charset="0"/>
                <a:ea typeface="Times New Roman" panose="02020603050405020304" pitchFamily="18" charset="0"/>
              </a:rPr>
              <a:t>бірыңғай</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болып</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келмейді</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Бірқатар</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лингвистер</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публицистикалық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стильдің</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жазбаша</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түріне</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саяси</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тақырыпқа</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жазылған</a:t>
            </a:r>
            <a:r>
              <a:rPr lang="ru-RU" sz="2400" dirty="0">
                <a:solidFill>
                  <a:srgbClr val="5D4B00"/>
                </a:solidFill>
                <a:latin typeface="Times New Roman" panose="02020603050405020304" pitchFamily="18" charset="0"/>
                <a:ea typeface="Times New Roman" panose="02020603050405020304" pitchFamily="18" charset="0"/>
              </a:rPr>
              <a:t> газет, </a:t>
            </a:r>
            <a:r>
              <a:rPr lang="ru-RU" sz="2400" dirty="0" err="1">
                <a:solidFill>
                  <a:srgbClr val="5D4B00"/>
                </a:solidFill>
                <a:latin typeface="Times New Roman" panose="02020603050405020304" pitchFamily="18" charset="0"/>
                <a:ea typeface="Times New Roman" panose="02020603050405020304" pitchFamily="18" charset="0"/>
              </a:rPr>
              <a:t>журналдардағы</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мақалалар</a:t>
            </a:r>
            <a:r>
              <a:rPr lang="ru-RU" sz="2400" dirty="0">
                <a:solidFill>
                  <a:srgbClr val="5D4B00"/>
                </a:solidFill>
                <a:latin typeface="Times New Roman" panose="02020603050405020304" pitchFamily="18" charset="0"/>
                <a:ea typeface="Times New Roman" panose="02020603050405020304" pitchFamily="18" charset="0"/>
              </a:rPr>
              <a:t>, памфлет, очерк </a:t>
            </a:r>
            <a:r>
              <a:rPr lang="ru-RU" sz="2400" dirty="0" err="1">
                <a:solidFill>
                  <a:srgbClr val="5D4B00"/>
                </a:solidFill>
                <a:latin typeface="Times New Roman" panose="02020603050405020304" pitchFamily="18" charset="0"/>
                <a:ea typeface="Times New Roman" panose="02020603050405020304" pitchFamily="18" charset="0"/>
              </a:rPr>
              <a:t>т.б</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шығармаларды</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шешендік</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сөздерді</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публицистикалық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стильдің</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ауызша</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түріне</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жатқызып</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жүр</a:t>
            </a:r>
            <a:r>
              <a:rPr lang="ru-RU" sz="2400" dirty="0">
                <a:solidFill>
                  <a:srgbClr val="5D4B00"/>
                </a:solidFill>
                <a:latin typeface="Times New Roman" panose="02020603050405020304" pitchFamily="18" charset="0"/>
                <a:ea typeface="Times New Roman" panose="02020603050405020304" pitchFamily="18" charset="0"/>
              </a:rPr>
              <a:t>. </a:t>
            </a:r>
            <a:endParaRPr lang="ru-RU" sz="2400" dirty="0"/>
          </a:p>
        </p:txBody>
      </p:sp>
    </p:spTree>
    <p:extLst>
      <p:ext uri="{BB962C8B-B14F-4D97-AF65-F5344CB8AC3E}">
        <p14:creationId xmlns:p14="http://schemas.microsoft.com/office/powerpoint/2010/main" val="28348126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03648" y="980728"/>
            <a:ext cx="6480720" cy="3785652"/>
          </a:xfrm>
          <a:prstGeom prst="rect">
            <a:avLst/>
          </a:prstGeom>
        </p:spPr>
        <p:txBody>
          <a:bodyPr wrap="square">
            <a:spAutoFit/>
          </a:bodyPr>
          <a:lstStyle/>
          <a:p>
            <a:r>
              <a:rPr lang="ru-RU" sz="2400" dirty="0" err="1">
                <a:solidFill>
                  <a:srgbClr val="5D4B00"/>
                </a:solidFill>
                <a:latin typeface="Times New Roman" panose="02020603050405020304" pitchFamily="18" charset="0"/>
                <a:ea typeface="Times New Roman" panose="02020603050405020304" pitchFamily="18" charset="0"/>
              </a:rPr>
              <a:t>Публицистикалық</a:t>
            </a:r>
            <a:r>
              <a:rPr lang="ru-RU" sz="2400" dirty="0">
                <a:solidFill>
                  <a:srgbClr val="5D4B00"/>
                </a:solidFill>
                <a:latin typeface="Times New Roman" panose="02020603050405020304" pitchFamily="18" charset="0"/>
                <a:ea typeface="Times New Roman" panose="02020603050405020304" pitchFamily="18" charset="0"/>
              </a:rPr>
              <a:t> стиль – </a:t>
            </a:r>
            <a:r>
              <a:rPr lang="ru-RU" sz="2400" dirty="0" err="1">
                <a:solidFill>
                  <a:srgbClr val="5D4B00"/>
                </a:solidFill>
                <a:latin typeface="Times New Roman" panose="02020603050405020304" pitchFamily="18" charset="0"/>
                <a:ea typeface="Times New Roman" panose="02020603050405020304" pitchFamily="18" charset="0"/>
              </a:rPr>
              <a:t>қоғамдық-саяси</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үгіт-насихаттық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әдебиетте</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бұқаралық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ақпарат</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құралдарында</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қолданылатын</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функциональдық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стильдердің</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бірі</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Публицистикалық</a:t>
            </a:r>
            <a:r>
              <a:rPr lang="ru-RU" sz="2400" dirty="0">
                <a:solidFill>
                  <a:srgbClr val="5D4B00"/>
                </a:solidFill>
                <a:latin typeface="Times New Roman" panose="02020603050405020304" pitchFamily="18" charset="0"/>
                <a:ea typeface="Times New Roman" panose="02020603050405020304" pitchFamily="18" charset="0"/>
              </a:rPr>
              <a:t> стиль </a:t>
            </a:r>
            <a:r>
              <a:rPr lang="ru-RU" sz="2400" dirty="0" err="1">
                <a:solidFill>
                  <a:srgbClr val="5D4B00"/>
                </a:solidFill>
                <a:latin typeface="Times New Roman" panose="02020603050405020304" pitchFamily="18" charset="0"/>
                <a:ea typeface="Times New Roman" panose="02020603050405020304" pitchFamily="18" charset="0"/>
              </a:rPr>
              <a:t>тыңдармандар</a:t>
            </a:r>
            <a:r>
              <a:rPr lang="ru-RU" sz="2400" dirty="0">
                <a:solidFill>
                  <a:srgbClr val="5D4B00"/>
                </a:solidFill>
                <a:latin typeface="Times New Roman" panose="02020603050405020304" pitchFamily="18" charset="0"/>
                <a:ea typeface="Times New Roman" panose="02020603050405020304" pitchFamily="18" charset="0"/>
              </a:rPr>
              <a:t> мен </a:t>
            </a:r>
            <a:r>
              <a:rPr lang="ru-RU" sz="2400" dirty="0" err="1">
                <a:solidFill>
                  <a:srgbClr val="5D4B00"/>
                </a:solidFill>
                <a:latin typeface="Times New Roman" panose="02020603050405020304" pitchFamily="18" charset="0"/>
                <a:ea typeface="Times New Roman" panose="02020603050405020304" pitchFamily="18" charset="0"/>
              </a:rPr>
              <a:t>оқырмандардың</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арасына</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кең</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таралымымен</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бейнелілігімен</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баяндаудың</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шешендігімен</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жағымды</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және</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жағымсыз</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мағынадағы</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мәнерлілігімен</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сипатталады</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Тіл</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деңгейлеріне</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байланысты</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публицистикалық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стильдің</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ерекшеліктері</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болады</a:t>
            </a:r>
            <a:r>
              <a:rPr lang="ru-RU" sz="2400" dirty="0">
                <a:solidFill>
                  <a:srgbClr val="5D4B00"/>
                </a:solidFill>
                <a:latin typeface="Times New Roman" panose="02020603050405020304" pitchFamily="18" charset="0"/>
                <a:ea typeface="Times New Roman" panose="02020603050405020304" pitchFamily="18" charset="0"/>
              </a:rPr>
              <a:t>.</a:t>
            </a:r>
            <a:endParaRPr lang="ru-RU" sz="2400" dirty="0"/>
          </a:p>
        </p:txBody>
      </p:sp>
    </p:spTree>
    <p:extLst>
      <p:ext uri="{BB962C8B-B14F-4D97-AF65-F5344CB8AC3E}">
        <p14:creationId xmlns:p14="http://schemas.microsoft.com/office/powerpoint/2010/main" val="145369612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1640" y="476672"/>
            <a:ext cx="6174432" cy="5262979"/>
          </a:xfrm>
          <a:prstGeom prst="rect">
            <a:avLst/>
          </a:prstGeom>
        </p:spPr>
        <p:txBody>
          <a:bodyPr wrap="square">
            <a:spAutoFit/>
          </a:bodyPr>
          <a:lstStyle/>
          <a:p>
            <a:r>
              <a:rPr lang="ru-RU" sz="2800" dirty="0" err="1">
                <a:solidFill>
                  <a:srgbClr val="5D4B00"/>
                </a:solidFill>
                <a:latin typeface="Times New Roman" panose="02020603050405020304" pitchFamily="18" charset="0"/>
                <a:ea typeface="Times New Roman" panose="02020603050405020304" pitchFamily="18" charset="0"/>
              </a:rPr>
              <a:t>Лексикада</a:t>
            </a:r>
            <a:r>
              <a:rPr lang="ru-RU" sz="2800" dirty="0">
                <a:solidFill>
                  <a:srgbClr val="5D4B00"/>
                </a:solidFill>
                <a:latin typeface="Times New Roman" panose="02020603050405020304" pitchFamily="18" charset="0"/>
                <a:ea typeface="Times New Roman" panose="02020603050405020304" pitchFamily="18" charset="0"/>
              </a:rPr>
              <a:t> – </a:t>
            </a:r>
            <a:r>
              <a:rPr lang="ru-RU" sz="2800" dirty="0" err="1">
                <a:solidFill>
                  <a:srgbClr val="5D4B00"/>
                </a:solidFill>
                <a:latin typeface="Times New Roman" panose="02020603050405020304" pitchFamily="18" charset="0"/>
                <a:ea typeface="Times New Roman" panose="02020603050405020304" pitchFamily="18" charset="0"/>
              </a:rPr>
              <a:t>қоғамдық-саяси</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терминдер</a:t>
            </a:r>
            <a:r>
              <a:rPr lang="ru-RU" sz="2800" dirty="0">
                <a:solidFill>
                  <a:srgbClr val="5D4B00"/>
                </a:solidFill>
                <a:latin typeface="Times New Roman" panose="02020603050405020304" pitchFamily="18" charset="0"/>
                <a:ea typeface="Times New Roman" panose="02020603050405020304" pitchFamily="18" charset="0"/>
              </a:rPr>
              <a:t> мен </a:t>
            </a:r>
            <a:r>
              <a:rPr lang="ru-RU" sz="2800" dirty="0" err="1">
                <a:solidFill>
                  <a:srgbClr val="5D4B00"/>
                </a:solidFill>
                <a:latin typeface="Times New Roman" panose="02020603050405020304" pitchFamily="18" charset="0"/>
                <a:ea typeface="Times New Roman" panose="02020603050405020304" pitchFamily="18" charset="0"/>
              </a:rPr>
              <a:t>сөздердің</a:t>
            </a:r>
            <a:r>
              <a:rPr lang="ru-RU" sz="2800" dirty="0">
                <a:solidFill>
                  <a:srgbClr val="5D4B00"/>
                </a:solidFill>
                <a:latin typeface="Times New Roman" panose="02020603050405020304" pitchFamily="18" charset="0"/>
                <a:ea typeface="Times New Roman" panose="02020603050405020304" pitchFamily="18" charset="0"/>
              </a:rPr>
              <a:t> (митинг, </a:t>
            </a:r>
            <a:r>
              <a:rPr lang="ru-RU" sz="2800" dirty="0" err="1">
                <a:solidFill>
                  <a:srgbClr val="5D4B00"/>
                </a:solidFill>
                <a:latin typeface="Times New Roman" panose="02020603050405020304" pitchFamily="18" charset="0"/>
                <a:ea typeface="Times New Roman" panose="02020603050405020304" pitchFamily="18" charset="0"/>
              </a:rPr>
              <a:t>ереуіл</a:t>
            </a:r>
            <a:r>
              <a:rPr lang="ru-RU" sz="2800" dirty="0">
                <a:solidFill>
                  <a:srgbClr val="5D4B00"/>
                </a:solidFill>
                <a:latin typeface="Times New Roman" panose="02020603050405020304" pitchFamily="18" charset="0"/>
                <a:ea typeface="Times New Roman" panose="02020603050405020304" pitchFamily="18" charset="0"/>
              </a:rPr>
              <a:t>, демократия, парламент), </a:t>
            </a:r>
            <a:r>
              <a:rPr lang="ru-RU" sz="2800" dirty="0" err="1">
                <a:solidFill>
                  <a:srgbClr val="5D4B00"/>
                </a:solidFill>
                <a:latin typeface="Times New Roman" panose="02020603050405020304" pitchFamily="18" charset="0"/>
                <a:ea typeface="Times New Roman" panose="02020603050405020304" pitchFamily="18" charset="0"/>
              </a:rPr>
              <a:t>эмоциялық</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баға</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беруші</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сөздердің</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еңбек</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озаты</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көшбасшы</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еңбеккер</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дем</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беруші</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экспрессивтік</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бояуы</a:t>
            </a:r>
            <a:r>
              <a:rPr lang="ru-RU" sz="2800" dirty="0">
                <a:solidFill>
                  <a:srgbClr val="5D4B00"/>
                </a:solidFill>
                <a:latin typeface="Times New Roman" panose="02020603050405020304" pitchFamily="18" charset="0"/>
                <a:ea typeface="Times New Roman" panose="02020603050405020304" pitchFamily="18" charset="0"/>
              </a:rPr>
              <a:t> бар </a:t>
            </a:r>
            <a:r>
              <a:rPr lang="ru-RU" sz="2800" dirty="0" err="1">
                <a:solidFill>
                  <a:srgbClr val="5D4B00"/>
                </a:solidFill>
                <a:latin typeface="Times New Roman" panose="02020603050405020304" pitchFamily="18" charset="0"/>
                <a:ea typeface="Times New Roman" panose="02020603050405020304" pitchFamily="18" charset="0"/>
              </a:rPr>
              <a:t>сөздердің</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қоян-қолтық</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нық</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қадаммен</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фразеологияда</a:t>
            </a:r>
            <a:r>
              <a:rPr lang="ru-RU" sz="2800" dirty="0">
                <a:solidFill>
                  <a:srgbClr val="5D4B00"/>
                </a:solidFill>
                <a:latin typeface="Times New Roman" panose="02020603050405020304" pitchFamily="18" charset="0"/>
                <a:ea typeface="Times New Roman" panose="02020603050405020304" pitchFamily="18" charset="0"/>
              </a:rPr>
              <a:t> – </a:t>
            </a:r>
            <a:r>
              <a:rPr lang="ru-RU" sz="2800" dirty="0" err="1">
                <a:solidFill>
                  <a:srgbClr val="5D4B00"/>
                </a:solidFill>
                <a:latin typeface="Times New Roman" panose="02020603050405020304" pitchFamily="18" charset="0"/>
                <a:ea typeface="Times New Roman" panose="02020603050405020304" pitchFamily="18" charset="0"/>
              </a:rPr>
              <a:t>перифразалардың</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ақалтын</a:t>
            </a:r>
            <a:r>
              <a:rPr lang="ru-RU" sz="2800" dirty="0">
                <a:solidFill>
                  <a:srgbClr val="5D4B00"/>
                </a:solidFill>
                <a:latin typeface="Times New Roman" panose="02020603050405020304" pitchFamily="18" charset="0"/>
                <a:ea typeface="Times New Roman" panose="02020603050405020304" pitchFamily="18" charset="0"/>
              </a:rPr>
              <a:t> – </a:t>
            </a:r>
            <a:r>
              <a:rPr lang="ru-RU" sz="2800" dirty="0" err="1">
                <a:solidFill>
                  <a:srgbClr val="5D4B00"/>
                </a:solidFill>
                <a:latin typeface="Times New Roman" panose="02020603050405020304" pitchFamily="18" charset="0"/>
                <a:ea typeface="Times New Roman" panose="02020603050405020304" pitchFamily="18" charset="0"/>
              </a:rPr>
              <a:t>мақта</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күріш</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қара</a:t>
            </a:r>
            <a:r>
              <a:rPr lang="ru-RU" sz="2800" dirty="0">
                <a:solidFill>
                  <a:srgbClr val="5D4B00"/>
                </a:solidFill>
                <a:latin typeface="Times New Roman" panose="02020603050405020304" pitchFamily="18" charset="0"/>
                <a:ea typeface="Times New Roman" panose="02020603050405020304" pitchFamily="18" charset="0"/>
              </a:rPr>
              <a:t> алтын – </a:t>
            </a:r>
            <a:r>
              <a:rPr lang="ru-RU" sz="2800" dirty="0" err="1">
                <a:solidFill>
                  <a:srgbClr val="5D4B00"/>
                </a:solidFill>
                <a:latin typeface="Times New Roman" panose="02020603050405020304" pitchFamily="18" charset="0"/>
                <a:ea typeface="Times New Roman" panose="02020603050405020304" pitchFamily="18" charset="0"/>
              </a:rPr>
              <a:t>көмір</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мұнай</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екінші</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тың</a:t>
            </a:r>
            <a:r>
              <a:rPr lang="ru-RU" sz="2800" dirty="0">
                <a:solidFill>
                  <a:srgbClr val="5D4B00"/>
                </a:solidFill>
                <a:latin typeface="Times New Roman" panose="02020603050405020304" pitchFamily="18" charset="0"/>
                <a:ea typeface="Times New Roman" panose="02020603050405020304" pitchFamily="18" charset="0"/>
              </a:rPr>
              <a:t> – </a:t>
            </a:r>
            <a:r>
              <a:rPr lang="ru-RU" sz="2800" dirty="0" err="1">
                <a:solidFill>
                  <a:srgbClr val="5D4B00"/>
                </a:solidFill>
                <a:latin typeface="Times New Roman" panose="02020603050405020304" pitchFamily="18" charset="0"/>
                <a:ea typeface="Times New Roman" panose="02020603050405020304" pitchFamily="18" charset="0"/>
              </a:rPr>
              <a:t>қой</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шаруашылығы</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көгілдір</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тың</a:t>
            </a:r>
            <a:r>
              <a:rPr lang="ru-RU" sz="2800" dirty="0">
                <a:solidFill>
                  <a:srgbClr val="5D4B00"/>
                </a:solidFill>
                <a:latin typeface="Times New Roman" panose="02020603050405020304" pitchFamily="18" charset="0"/>
                <a:ea typeface="Times New Roman" panose="02020603050405020304" pitchFamily="18" charset="0"/>
              </a:rPr>
              <a:t> – </a:t>
            </a:r>
            <a:r>
              <a:rPr lang="ru-RU" sz="2800" dirty="0" err="1">
                <a:solidFill>
                  <a:srgbClr val="5D4B00"/>
                </a:solidFill>
                <a:latin typeface="Times New Roman" panose="02020603050405020304" pitchFamily="18" charset="0"/>
                <a:ea typeface="Times New Roman" panose="02020603050405020304" pitchFamily="18" charset="0"/>
              </a:rPr>
              <a:t>құс</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шаруашылығы</a:t>
            </a:r>
            <a:r>
              <a:rPr lang="ru-RU" sz="2800" dirty="0" smtClean="0">
                <a:solidFill>
                  <a:srgbClr val="5D4B00"/>
                </a:solidFill>
                <a:latin typeface="Times New Roman" panose="02020603050405020304" pitchFamily="18" charset="0"/>
                <a:ea typeface="Times New Roman" panose="02020603050405020304" pitchFamily="18" charset="0"/>
              </a:rPr>
              <a:t>).</a:t>
            </a:r>
            <a:endParaRPr lang="ru-RU" sz="2800" dirty="0"/>
          </a:p>
        </p:txBody>
      </p:sp>
    </p:spTree>
    <p:extLst>
      <p:ext uri="{BB962C8B-B14F-4D97-AF65-F5344CB8AC3E}">
        <p14:creationId xmlns:p14="http://schemas.microsoft.com/office/powerpoint/2010/main" val="21890458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0"/>
            <a:ext cx="6462464" cy="5262979"/>
          </a:xfrm>
          <a:prstGeom prst="rect">
            <a:avLst/>
          </a:prstGeom>
        </p:spPr>
        <p:txBody>
          <a:bodyPr wrap="square">
            <a:spAutoFit/>
          </a:bodyPr>
          <a:lstStyle/>
          <a:p>
            <a:r>
              <a:rPr lang="ru-RU" sz="2800" dirty="0" err="1">
                <a:solidFill>
                  <a:srgbClr val="5D4B00"/>
                </a:solidFill>
                <a:latin typeface="Times New Roman" panose="02020603050405020304" pitchFamily="18" charset="0"/>
                <a:ea typeface="Times New Roman" panose="02020603050405020304" pitchFamily="18" charset="0"/>
              </a:rPr>
              <a:t>морфологияда</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қос</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сөздердің</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қоғамдық-әлеуметтік</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бұқаралық-саяси</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үгіт-насихаттық</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бұйрық</a:t>
            </a:r>
            <a:r>
              <a:rPr lang="ru-RU" sz="2800" dirty="0">
                <a:solidFill>
                  <a:srgbClr val="5D4B00"/>
                </a:solidFill>
                <a:latin typeface="Times New Roman" panose="02020603050405020304" pitchFamily="18" charset="0"/>
                <a:ea typeface="Times New Roman" panose="02020603050405020304" pitchFamily="18" charset="0"/>
              </a:rPr>
              <a:t> рай </a:t>
            </a:r>
            <a:r>
              <a:rPr lang="ru-RU" sz="2800" dirty="0" err="1">
                <a:solidFill>
                  <a:srgbClr val="5D4B00"/>
                </a:solidFill>
                <a:latin typeface="Times New Roman" panose="02020603050405020304" pitchFamily="18" charset="0"/>
                <a:ea typeface="Times New Roman" panose="02020603050405020304" pitchFamily="18" charset="0"/>
              </a:rPr>
              <a:t>тұлғасының</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орындайық</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табысқа</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жетеміз</a:t>
            </a:r>
            <a:r>
              <a:rPr lang="ru-RU" sz="2800" dirty="0">
                <a:solidFill>
                  <a:srgbClr val="5D4B00"/>
                </a:solidFill>
                <a:latin typeface="Times New Roman" panose="02020603050405020304" pitchFamily="18" charset="0"/>
                <a:ea typeface="Times New Roman" panose="02020603050405020304" pitchFamily="18" charset="0"/>
              </a:rPr>
              <a:t>), синтаксисте – </a:t>
            </a:r>
            <a:r>
              <a:rPr lang="ru-RU" sz="2800" dirty="0" err="1">
                <a:solidFill>
                  <a:srgbClr val="5D4B00"/>
                </a:solidFill>
                <a:latin typeface="Times New Roman" panose="02020603050405020304" pitchFamily="18" charset="0"/>
                <a:ea typeface="Times New Roman" panose="02020603050405020304" pitchFamily="18" charset="0"/>
              </a:rPr>
              <a:t>сөйлемдегі</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сөздердің</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инверсиялық</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орын</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тәртібінің</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қаратпа</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сөздердің</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риторикалық</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сұрақтардың</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жай</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сөйлем</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бөліктерінің</a:t>
            </a:r>
            <a:r>
              <a:rPr lang="ru-RU" sz="2800" dirty="0">
                <a:solidFill>
                  <a:srgbClr val="5D4B00"/>
                </a:solidFill>
                <a:latin typeface="Times New Roman" panose="02020603050405020304" pitchFamily="18" charset="0"/>
                <a:ea typeface="Times New Roman" panose="02020603050405020304" pitchFamily="18" charset="0"/>
              </a:rPr>
              <a:t>, сан </a:t>
            </a:r>
            <a:r>
              <a:rPr lang="ru-RU" sz="2800" dirty="0" err="1">
                <a:solidFill>
                  <a:srgbClr val="5D4B00"/>
                </a:solidFill>
                <a:latin typeface="Times New Roman" panose="02020603050405020304" pitchFamily="18" charset="0"/>
                <a:ea typeface="Times New Roman" panose="02020603050405020304" pitchFamily="18" charset="0"/>
              </a:rPr>
              <a:t>алуан</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қайталамаларының</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т.б</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жиі</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қолданысқа</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түсуі</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публицистикалық</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стильдің</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басқа</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стильдерден</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өзгешеліктерін</a:t>
            </a:r>
            <a:r>
              <a:rPr lang="ru-RU" sz="2800" dirty="0">
                <a:solidFill>
                  <a:srgbClr val="5D4B00"/>
                </a:solidFill>
                <a:latin typeface="Times New Roman" panose="02020603050405020304" pitchFamily="18" charset="0"/>
                <a:ea typeface="Times New Roman" panose="02020603050405020304" pitchFamily="18" charset="0"/>
              </a:rPr>
              <a:t> </a:t>
            </a:r>
            <a:r>
              <a:rPr lang="ru-RU" sz="2800" dirty="0" err="1">
                <a:solidFill>
                  <a:srgbClr val="5D4B00"/>
                </a:solidFill>
                <a:latin typeface="Times New Roman" panose="02020603050405020304" pitchFamily="18" charset="0"/>
                <a:ea typeface="Times New Roman" panose="02020603050405020304" pitchFamily="18" charset="0"/>
              </a:rPr>
              <a:t>көрсетеді</a:t>
            </a:r>
            <a:r>
              <a:rPr lang="ru-RU" sz="2800" dirty="0">
                <a:solidFill>
                  <a:srgbClr val="5D4B00"/>
                </a:solidFill>
                <a:latin typeface="Times New Roman" panose="02020603050405020304" pitchFamily="18" charset="0"/>
                <a:ea typeface="Times New Roman" panose="02020603050405020304" pitchFamily="18" charset="0"/>
              </a:rPr>
              <a:t>. </a:t>
            </a:r>
            <a:br>
              <a:rPr lang="ru-RU" sz="2800" dirty="0">
                <a:solidFill>
                  <a:srgbClr val="5D4B00"/>
                </a:solidFill>
                <a:latin typeface="Times New Roman" panose="02020603050405020304" pitchFamily="18" charset="0"/>
                <a:ea typeface="Times New Roman" panose="02020603050405020304" pitchFamily="18" charset="0"/>
              </a:rPr>
            </a:br>
            <a:endParaRPr lang="ru-RU" sz="2800" dirty="0"/>
          </a:p>
        </p:txBody>
      </p:sp>
    </p:spTree>
    <p:extLst>
      <p:ext uri="{BB962C8B-B14F-4D97-AF65-F5344CB8AC3E}">
        <p14:creationId xmlns:p14="http://schemas.microsoft.com/office/powerpoint/2010/main" val="740969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3" y="332657"/>
            <a:ext cx="6417760" cy="5708706"/>
          </a:xfrm>
        </p:spPr>
        <p:txBody>
          <a:bodyPr>
            <a:normAutofit/>
          </a:bodyPr>
          <a:lstStyle/>
          <a:p>
            <a:r>
              <a:rPr lang="kk-KZ" sz="2400" dirty="0"/>
              <a:t>Бұқаралық ақпарат құралдарының қайсысында болса да, негізгі материал – сөз. Әр сөзге жауапкершілікпен қарау, сөз мағынасын ерекше білу тілдік шеберлікті құрайды. Әрине, радио, телевизиядағы сияқты дыбыс, көрініс газет-журналдардағы сөзге көмекші рөл атқара алмайды.Сондықтан,баспасөз өнімдерінің тілдік,стильдік жағынан сәтті шығуы үшін тұщымды,оралымды тілдің орны ерекше. </a:t>
            </a:r>
            <a:endParaRPr lang="ru-RU" sz="2400" dirty="0"/>
          </a:p>
        </p:txBody>
      </p:sp>
    </p:spTree>
    <p:extLst>
      <p:ext uri="{BB962C8B-B14F-4D97-AF65-F5344CB8AC3E}">
        <p14:creationId xmlns:p14="http://schemas.microsoft.com/office/powerpoint/2010/main" val="283540314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1412776"/>
            <a:ext cx="6624736" cy="4524315"/>
          </a:xfrm>
          <a:prstGeom prst="rect">
            <a:avLst/>
          </a:prstGeom>
        </p:spPr>
        <p:txBody>
          <a:bodyPr wrap="square">
            <a:spAutoFit/>
          </a:bodyPr>
          <a:lstStyle/>
          <a:p>
            <a:r>
              <a:rPr lang="ru-RU" sz="2400" dirty="0" err="1">
                <a:solidFill>
                  <a:srgbClr val="5D4B00"/>
                </a:solidFill>
                <a:latin typeface="Times New Roman" panose="02020603050405020304" pitchFamily="18" charset="0"/>
                <a:ea typeface="Times New Roman" panose="02020603050405020304" pitchFamily="18" charset="0"/>
              </a:rPr>
              <a:t>Публицистикалық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стильді</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шағын</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стильдерге</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подстиль</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бөлу</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жөнінде</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бірізділік</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байқалмайды</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Дегенмен</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кейбір</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зерттеушілердің</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Мысалы</a:t>
            </a:r>
            <a:r>
              <a:rPr lang="ru-RU" sz="2400" dirty="0">
                <a:solidFill>
                  <a:srgbClr val="5D4B00"/>
                </a:solidFill>
                <a:latin typeface="Times New Roman" panose="02020603050405020304" pitchFamily="18" charset="0"/>
                <a:ea typeface="Times New Roman" panose="02020603050405020304" pitchFamily="18" charset="0"/>
              </a:rPr>
              <a:t> А. Н. </a:t>
            </a:r>
            <a:r>
              <a:rPr lang="ru-RU" sz="2400" dirty="0" err="1">
                <a:solidFill>
                  <a:srgbClr val="5D4B00"/>
                </a:solidFill>
                <a:latin typeface="Times New Roman" panose="02020603050405020304" pitchFamily="18" charset="0"/>
                <a:ea typeface="Times New Roman" panose="02020603050405020304" pitchFamily="18" charset="0"/>
              </a:rPr>
              <a:t>Васильеваның</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дәлелдеуінше</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мынандай</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шағын</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стильдерге</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жіктеледі</a:t>
            </a:r>
            <a:r>
              <a:rPr lang="ru-RU" sz="2400" dirty="0">
                <a:solidFill>
                  <a:srgbClr val="5D4B00"/>
                </a:solidFill>
                <a:latin typeface="Times New Roman" panose="02020603050405020304" pitchFamily="18" charset="0"/>
                <a:ea typeface="Times New Roman" panose="02020603050405020304" pitchFamily="18" charset="0"/>
              </a:rPr>
              <a:t>: 1) </a:t>
            </a:r>
            <a:r>
              <a:rPr lang="ru-RU" sz="2400" dirty="0" err="1">
                <a:solidFill>
                  <a:srgbClr val="5D4B00"/>
                </a:solidFill>
                <a:latin typeface="Times New Roman" panose="02020603050405020304" pitchFamily="18" charset="0"/>
                <a:ea typeface="Times New Roman" panose="02020603050405020304" pitchFamily="18" charset="0"/>
              </a:rPr>
              <a:t>ресми-ақпараттық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публицистикалық</a:t>
            </a:r>
            <a:r>
              <a:rPr lang="ru-RU" sz="2400" dirty="0">
                <a:solidFill>
                  <a:srgbClr val="5D4B00"/>
                </a:solidFill>
                <a:latin typeface="Times New Roman" panose="02020603050405020304" pitchFamily="18" charset="0"/>
                <a:ea typeface="Times New Roman" panose="02020603050405020304" pitchFamily="18" charset="0"/>
              </a:rPr>
              <a:t> стиль; 2) </a:t>
            </a:r>
            <a:r>
              <a:rPr lang="ru-RU" sz="2400" dirty="0" err="1">
                <a:solidFill>
                  <a:srgbClr val="5D4B00"/>
                </a:solidFill>
                <a:latin typeface="Times New Roman" panose="02020603050405020304" pitchFamily="18" charset="0"/>
                <a:ea typeface="Times New Roman" panose="02020603050405020304" pitchFamily="18" charset="0"/>
              </a:rPr>
              <a:t>ақпараттық-іс</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публицистикалық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стилі</a:t>
            </a:r>
            <a:r>
              <a:rPr lang="ru-RU" sz="2400" dirty="0">
                <a:solidFill>
                  <a:srgbClr val="5D4B00"/>
                </a:solidFill>
                <a:latin typeface="Times New Roman" panose="02020603050405020304" pitchFamily="18" charset="0"/>
                <a:ea typeface="Times New Roman" panose="02020603050405020304" pitchFamily="18" charset="0"/>
              </a:rPr>
              <a:t>; 3) </a:t>
            </a:r>
            <a:r>
              <a:rPr lang="ru-RU" sz="2400" dirty="0" err="1">
                <a:solidFill>
                  <a:srgbClr val="5D4B00"/>
                </a:solidFill>
                <a:latin typeface="Times New Roman" panose="02020603050405020304" pitchFamily="18" charset="0"/>
                <a:ea typeface="Times New Roman" panose="02020603050405020304" pitchFamily="18" charset="0"/>
              </a:rPr>
              <a:t>ақпараттық-аналитикалық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публицистикалық</a:t>
            </a:r>
            <a:r>
              <a:rPr lang="ru-RU" sz="2400" dirty="0">
                <a:solidFill>
                  <a:srgbClr val="5D4B00"/>
                </a:solidFill>
                <a:latin typeface="Times New Roman" panose="02020603050405020304" pitchFamily="18" charset="0"/>
                <a:ea typeface="Times New Roman" panose="02020603050405020304" pitchFamily="18" charset="0"/>
              </a:rPr>
              <a:t> стиль; 4) </a:t>
            </a:r>
            <a:r>
              <a:rPr lang="ru-RU" sz="2400" dirty="0" err="1">
                <a:solidFill>
                  <a:srgbClr val="5D4B00"/>
                </a:solidFill>
                <a:latin typeface="Times New Roman" panose="02020603050405020304" pitchFamily="18" charset="0"/>
                <a:ea typeface="Times New Roman" panose="02020603050405020304" pitchFamily="18" charset="0"/>
              </a:rPr>
              <a:t>ақпараттық-экспрессивтік</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публицистикалық</a:t>
            </a:r>
            <a:r>
              <a:rPr lang="ru-RU" sz="2400" dirty="0">
                <a:solidFill>
                  <a:srgbClr val="5D4B00"/>
                </a:solidFill>
                <a:latin typeface="Times New Roman" panose="02020603050405020304" pitchFamily="18" charset="0"/>
                <a:ea typeface="Times New Roman" panose="02020603050405020304" pitchFamily="18" charset="0"/>
              </a:rPr>
              <a:t> стиль; 5) </a:t>
            </a:r>
            <a:r>
              <a:rPr lang="ru-RU" sz="2400" dirty="0" err="1">
                <a:solidFill>
                  <a:srgbClr val="5D4B00"/>
                </a:solidFill>
                <a:latin typeface="Times New Roman" panose="02020603050405020304" pitchFamily="18" charset="0"/>
                <a:ea typeface="Times New Roman" panose="02020603050405020304" pitchFamily="18" charset="0"/>
              </a:rPr>
              <a:t>бейресми-ақпараттық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публицистикалық</a:t>
            </a:r>
            <a:r>
              <a:rPr lang="ru-RU" sz="2400" dirty="0">
                <a:solidFill>
                  <a:srgbClr val="5D4B00"/>
                </a:solidFill>
                <a:latin typeface="Times New Roman" panose="02020603050405020304" pitchFamily="18" charset="0"/>
                <a:ea typeface="Times New Roman" panose="02020603050405020304" pitchFamily="18" charset="0"/>
              </a:rPr>
              <a:t> стиль; 6) </a:t>
            </a:r>
            <a:r>
              <a:rPr lang="ru-RU" sz="2400" dirty="0" err="1">
                <a:solidFill>
                  <a:srgbClr val="5D4B00"/>
                </a:solidFill>
                <a:latin typeface="Times New Roman" panose="02020603050405020304" pitchFamily="18" charset="0"/>
                <a:ea typeface="Times New Roman" panose="02020603050405020304" pitchFamily="18" charset="0"/>
              </a:rPr>
              <a:t>жалпы</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публицистикалық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smtClean="0">
                <a:solidFill>
                  <a:srgbClr val="5D4B00"/>
                </a:solidFill>
                <a:latin typeface="Times New Roman" panose="02020603050405020304" pitchFamily="18" charset="0"/>
                <a:ea typeface="Times New Roman" panose="02020603050405020304" pitchFamily="18" charset="0"/>
              </a:rPr>
              <a:t> </a:t>
            </a:r>
            <a:r>
              <a:rPr lang="ru-RU" sz="2400" dirty="0" err="1">
                <a:solidFill>
                  <a:srgbClr val="5D4B00"/>
                </a:solidFill>
                <a:latin typeface="Times New Roman" panose="02020603050405020304" pitchFamily="18" charset="0"/>
                <a:ea typeface="Times New Roman" panose="02020603050405020304" pitchFamily="18" charset="0"/>
              </a:rPr>
              <a:t>директивалық</a:t>
            </a:r>
            <a:r>
              <a:rPr lang="ru-RU" sz="2400" dirty="0">
                <a:solidFill>
                  <a:srgbClr val="5D4B00"/>
                </a:solidFill>
                <a:latin typeface="Times New Roman" panose="02020603050405020304" pitchFamily="18" charset="0"/>
                <a:ea typeface="Times New Roman" panose="02020603050405020304" pitchFamily="18" charset="0"/>
              </a:rPr>
              <a:t> </a:t>
            </a:r>
            <a:r>
              <a:rPr lang="ru-RU" sz="2400" dirty="0" smtClean="0">
                <a:solidFill>
                  <a:srgbClr val="5D4B00"/>
                </a:solidFill>
                <a:latin typeface="Times New Roman" panose="02020603050405020304" pitchFamily="18" charset="0"/>
                <a:ea typeface="Times New Roman" panose="02020603050405020304" pitchFamily="18" charset="0"/>
              </a:rPr>
              <a:t>стиль.</a:t>
            </a:r>
            <a:endParaRPr lang="ru-RU" sz="24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1176"/>
            <a:ext cx="3203848" cy="1371600"/>
          </a:xfrm>
          <a:prstGeom prst="rect">
            <a:avLst/>
          </a:prstGeom>
        </p:spPr>
      </p:pic>
    </p:spTree>
    <p:extLst>
      <p:ext uri="{BB962C8B-B14F-4D97-AF65-F5344CB8AC3E}">
        <p14:creationId xmlns:p14="http://schemas.microsoft.com/office/powerpoint/2010/main" val="561137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9" y="476673"/>
            <a:ext cx="6273744" cy="5564690"/>
          </a:xfrm>
        </p:spPr>
        <p:txBody>
          <a:bodyPr/>
          <a:lstStyle/>
          <a:p>
            <a:r>
              <a:rPr lang="kk-KZ" sz="2400" dirty="0"/>
              <a:t>Ал, радио мен телевизиядағы сөздің орны айрықша.Тілдегі жаңалықтар халыққа осы электронды журналистика арқылы жол тартады.Тіл мәдениетінің де танылар тұсы осында.Тіл шеберлігі, стиль ерекшелігі мерзімді басылымның, телерадио хабарларының сапасын арттырады, әр журналисті басқалардан даралап тұрады.</a:t>
            </a:r>
            <a:endParaRPr lang="ru-RU" sz="2400" dirty="0"/>
          </a:p>
          <a:p>
            <a:endParaRPr lang="ru-RU" dirty="0"/>
          </a:p>
        </p:txBody>
      </p:sp>
    </p:spTree>
    <p:extLst>
      <p:ext uri="{BB962C8B-B14F-4D97-AF65-F5344CB8AC3E}">
        <p14:creationId xmlns:p14="http://schemas.microsoft.com/office/powerpoint/2010/main" val="341746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3" y="548680"/>
            <a:ext cx="6417760" cy="5492682"/>
          </a:xfrm>
        </p:spPr>
        <p:txBody>
          <a:bodyPr>
            <a:normAutofit/>
          </a:bodyPr>
          <a:lstStyle/>
          <a:p>
            <a:r>
              <a:rPr lang="kk-KZ" dirty="0"/>
              <a:t> </a:t>
            </a:r>
            <a:r>
              <a:rPr lang="kk-KZ" sz="2400" dirty="0"/>
              <a:t>Тіл білімінің қай саласын алсақ та, оның зерттеу объектісі я тікелей, я жанама түрде сөзге келіп тіреледі. Өйткені сөзде фонетикалық қасиет (дыбыстық кешен) те, лексика-семантикалық қасиет (ішкі мағына) те, сөзжасам қасиеті (жаңа сөз я жаңа мағына) де, грамматикалық қасиет (морфологиялық құрамы мен құрылысы, сөздердің түрленуі, сол арқылы бір-бірімен байланысқа түсіп, алуан түрлі грамматикалық мағыналар білдіріп, сөйлем құрауы) те бір-бірімен қабысып, қабаттасып келіп отырады. </a:t>
            </a:r>
            <a:endParaRPr lang="ru-RU" sz="2400" dirty="0"/>
          </a:p>
        </p:txBody>
      </p:sp>
    </p:spTree>
    <p:extLst>
      <p:ext uri="{BB962C8B-B14F-4D97-AF65-F5344CB8AC3E}">
        <p14:creationId xmlns:p14="http://schemas.microsoft.com/office/powerpoint/2010/main" val="321906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3" y="476673"/>
            <a:ext cx="6417760" cy="5564690"/>
          </a:xfrm>
        </p:spPr>
        <p:txBody>
          <a:bodyPr>
            <a:normAutofit/>
          </a:bodyPr>
          <a:lstStyle/>
          <a:p>
            <a:r>
              <a:rPr lang="kk-KZ" sz="2800" dirty="0">
                <a:latin typeface="Times New Roman" panose="02020603050405020304" pitchFamily="18" charset="0"/>
                <a:cs typeface="Times New Roman" panose="02020603050405020304" pitchFamily="18" charset="0"/>
              </a:rPr>
              <a:t>Демек, сөз – ең алдымен лексикологияның тікелей және басты объектісі. Өйткені тілдегі сөздік құрам, оның баюы, дамуы, сөз мағыналарының түрленуі мен өзгеруі сияқты сөздің тікелей өзіне тән қасиеттері лексикология саласында қаралып, шешімін табады. </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5118536"/>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786</TotalTime>
  <Words>3444</Words>
  <Application>Microsoft Office PowerPoint</Application>
  <PresentationFormat>Экран (4:3)</PresentationFormat>
  <Paragraphs>72</Paragraphs>
  <Slides>60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60</vt:i4>
      </vt:variant>
    </vt:vector>
  </HeadingPairs>
  <TitlesOfParts>
    <vt:vector size="65" baseType="lpstr">
      <vt:lpstr>Arial</vt:lpstr>
      <vt:lpstr>Times New Roman</vt:lpstr>
      <vt:lpstr>Trebuchet MS</vt:lpstr>
      <vt:lpstr>Wingdings 3</vt:lpstr>
      <vt:lpstr>Грань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N10 ДӘРІС</dc:title>
  <dc:creator>3-klaster</dc:creator>
  <cp:lastModifiedBy>Галия</cp:lastModifiedBy>
  <cp:revision>73</cp:revision>
  <dcterms:modified xsi:type="dcterms:W3CDTF">2019-09-03T06:49:29Z</dcterms:modified>
</cp:coreProperties>
</file>